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9" r:id="rId2"/>
    <p:sldId id="340" r:id="rId3"/>
    <p:sldId id="345" r:id="rId4"/>
    <p:sldId id="346" r:id="rId5"/>
    <p:sldId id="347" r:id="rId6"/>
    <p:sldId id="341" r:id="rId7"/>
    <p:sldId id="342" r:id="rId8"/>
    <p:sldId id="343" r:id="rId9"/>
    <p:sldId id="344" r:id="rId10"/>
    <p:sldId id="349" r:id="rId11"/>
    <p:sldId id="350" r:id="rId12"/>
    <p:sldId id="352" r:id="rId13"/>
    <p:sldId id="274" r:id="rId14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4E98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48881" autoAdjust="0"/>
  </p:normalViewPr>
  <p:slideViewPr>
    <p:cSldViewPr>
      <p:cViewPr>
        <p:scale>
          <a:sx n="100" d="100"/>
          <a:sy n="100" d="100"/>
        </p:scale>
        <p:origin x="-1256" y="1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448" y="-10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33DBE-C13B-4C32-B15F-9ABE54115E9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BBE8A8D-7F4F-4F9A-B1EB-E0EB41D1E58A}">
      <dgm:prSet phldrT="[besedil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>
              <a:latin typeface="Calibri" pitchFamily="34" charset="0"/>
              <a:cs typeface="Calibri" pitchFamily="34" charset="0"/>
            </a:rPr>
            <a:t>Original material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AED35C1A-EDBC-4666-9152-DC96FD1E4CDB}" type="parTrans" cxnId="{16722335-7F53-4AC7-948E-34B3EC826594}">
      <dgm:prSet/>
      <dgm:spPr/>
      <dgm:t>
        <a:bodyPr/>
        <a:lstStyle/>
        <a:p>
          <a:endParaRPr lang="sl-SI"/>
        </a:p>
      </dgm:t>
    </dgm:pt>
    <dgm:pt modelId="{6E876C77-C89B-4C8E-BBEF-FDBE63146BD4}" type="sibTrans" cxnId="{16722335-7F53-4AC7-948E-34B3EC826594}">
      <dgm:prSet/>
      <dgm:spPr/>
      <dgm:t>
        <a:bodyPr/>
        <a:lstStyle/>
        <a:p>
          <a:endParaRPr lang="sl-SI"/>
        </a:p>
      </dgm:t>
    </dgm:pt>
    <dgm:pt modelId="{E3472824-F05F-41DE-9C63-892F143D9AB3}">
      <dgm:prSet phldrT="[besedil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err="1" smtClean="0">
              <a:latin typeface="Calibri" pitchFamily="34" charset="0"/>
              <a:cs typeface="Calibri" pitchFamily="34" charset="0"/>
            </a:rPr>
            <a:t>Selection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1E5EA19C-7E4F-4A33-9365-EAA2A87C4CE9}" type="parTrans" cxnId="{373692AA-C848-49AF-A40C-150E8565D394}">
      <dgm:prSet/>
      <dgm:spPr/>
      <dgm:t>
        <a:bodyPr/>
        <a:lstStyle/>
        <a:p>
          <a:endParaRPr lang="sl-SI"/>
        </a:p>
      </dgm:t>
    </dgm:pt>
    <dgm:pt modelId="{56CFEDF9-8CF7-4545-84C5-3F8BD2C6582C}" type="sibTrans" cxnId="{373692AA-C848-49AF-A40C-150E8565D394}">
      <dgm:prSet/>
      <dgm:spPr/>
      <dgm:t>
        <a:bodyPr/>
        <a:lstStyle/>
        <a:p>
          <a:endParaRPr lang="sl-SI"/>
        </a:p>
      </dgm:t>
    </dgm:pt>
    <dgm:pt modelId="{49748E91-0A66-472B-8317-454E69D2C1C7}">
      <dgm:prSet phldrT="[besedil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err="1" smtClean="0">
              <a:latin typeface="Calibri" pitchFamily="34" charset="0"/>
              <a:cs typeface="Calibri" pitchFamily="34" charset="0"/>
            </a:rPr>
            <a:t>Scanning</a:t>
          </a:r>
          <a:endParaRPr lang="sl-SI" dirty="0"/>
        </a:p>
      </dgm:t>
    </dgm:pt>
    <dgm:pt modelId="{EA5D27A7-F230-4325-9879-3296596580BA}" type="parTrans" cxnId="{5012609A-812A-4CE8-AE9B-3D4B29A2EBB7}">
      <dgm:prSet/>
      <dgm:spPr/>
      <dgm:t>
        <a:bodyPr/>
        <a:lstStyle/>
        <a:p>
          <a:endParaRPr lang="sl-SI"/>
        </a:p>
      </dgm:t>
    </dgm:pt>
    <dgm:pt modelId="{16861887-A9AA-4D8F-8E8A-13F4C03C3F62}" type="sibTrans" cxnId="{5012609A-812A-4CE8-AE9B-3D4B29A2EBB7}">
      <dgm:prSet/>
      <dgm:spPr/>
      <dgm:t>
        <a:bodyPr/>
        <a:lstStyle/>
        <a:p>
          <a:endParaRPr lang="sl-SI"/>
        </a:p>
      </dgm:t>
    </dgm:pt>
    <dgm:pt modelId="{D82BDA33-2597-47C4-B091-E6EC0A627FFB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>
              <a:latin typeface="Calibri" pitchFamily="34" charset="0"/>
              <a:cs typeface="Calibri" pitchFamily="34" charset="0"/>
            </a:rPr>
            <a:t>Collect materials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47AFA2EF-58EC-4088-9E0B-8A605BB1717F}" type="parTrans" cxnId="{3BCBDA4C-932D-45F4-BB1D-EE43D5F3345A}">
      <dgm:prSet/>
      <dgm:spPr/>
      <dgm:t>
        <a:bodyPr/>
        <a:lstStyle/>
        <a:p>
          <a:endParaRPr lang="sl-SI"/>
        </a:p>
      </dgm:t>
    </dgm:pt>
    <dgm:pt modelId="{8D4FC6A1-39E8-4219-9A00-72E9BF9F612A}" type="sibTrans" cxnId="{3BCBDA4C-932D-45F4-BB1D-EE43D5F3345A}">
      <dgm:prSet/>
      <dgm:spPr/>
      <dgm:t>
        <a:bodyPr/>
        <a:lstStyle/>
        <a:p>
          <a:endParaRPr lang="sl-SI"/>
        </a:p>
      </dgm:t>
    </dgm:pt>
    <dgm:pt modelId="{2FD47916-3366-4577-BB52-4A8B72885558}">
      <dgm:prSet phldrT="[besedil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err="1" smtClean="0">
              <a:latin typeface="Calibri" pitchFamily="34" charset="0"/>
              <a:cs typeface="Calibri" pitchFamily="34" charset="0"/>
            </a:rPr>
            <a:t>Digital</a:t>
          </a:r>
          <a:r>
            <a:rPr lang="sl-SI" dirty="0" smtClean="0">
              <a:latin typeface="Calibri" pitchFamily="34" charset="0"/>
              <a:cs typeface="Calibri" pitchFamily="34" charset="0"/>
            </a:rPr>
            <a:t> material</a:t>
          </a:r>
          <a:endParaRPr lang="sl-SI" dirty="0"/>
        </a:p>
      </dgm:t>
    </dgm:pt>
    <dgm:pt modelId="{860781C8-1EB5-4669-8BD6-3C5FBF5DA2FA}" type="parTrans" cxnId="{F92AB3E0-2F8F-4040-A0CC-6DC84DA50D0F}">
      <dgm:prSet/>
      <dgm:spPr/>
      <dgm:t>
        <a:bodyPr/>
        <a:lstStyle/>
        <a:p>
          <a:endParaRPr lang="sl-SI"/>
        </a:p>
      </dgm:t>
    </dgm:pt>
    <dgm:pt modelId="{6A84DECB-C349-49CF-8397-584422C191A6}" type="sibTrans" cxnId="{F92AB3E0-2F8F-4040-A0CC-6DC84DA50D0F}">
      <dgm:prSet/>
      <dgm:spPr/>
      <dgm:t>
        <a:bodyPr/>
        <a:lstStyle/>
        <a:p>
          <a:endParaRPr lang="sl-SI"/>
        </a:p>
      </dgm:t>
    </dgm:pt>
    <dgm:pt modelId="{06577424-4237-4EB3-A21F-76CC0068563E}">
      <dgm:prSet phldrT="[besedil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err="1" smtClean="0">
              <a:latin typeface="Calibri" pitchFamily="34" charset="0"/>
              <a:cs typeface="Calibri" pitchFamily="34" charset="0"/>
            </a:rPr>
            <a:t>Testing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4AD15E00-251A-4892-8006-203F8264FCE7}" type="parTrans" cxnId="{59523A24-5DEA-4D3A-B9A8-CA9E14B0E1F6}">
      <dgm:prSet/>
      <dgm:spPr/>
      <dgm:t>
        <a:bodyPr/>
        <a:lstStyle/>
        <a:p>
          <a:endParaRPr lang="sl-SI"/>
        </a:p>
      </dgm:t>
    </dgm:pt>
    <dgm:pt modelId="{1719FFD5-7ED2-4143-BD5B-3826207587A5}" type="sibTrans" cxnId="{59523A24-5DEA-4D3A-B9A8-CA9E14B0E1F6}">
      <dgm:prSet/>
      <dgm:spPr/>
      <dgm:t>
        <a:bodyPr/>
        <a:lstStyle/>
        <a:p>
          <a:endParaRPr lang="sl-SI"/>
        </a:p>
      </dgm:t>
    </dgm:pt>
    <dgm:pt modelId="{84C7AA8B-0031-46EE-8703-E4AF87F49CB3}">
      <dgm:prSet phldrT="[besedil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err="1" smtClean="0">
              <a:latin typeface="Calibri" pitchFamily="34" charset="0"/>
              <a:cs typeface="Calibri" pitchFamily="34" charset="0"/>
            </a:rPr>
            <a:t>Preparation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BFA89997-2994-4798-AEE9-685503B157D5}" type="parTrans" cxnId="{83F90AA2-2765-4B05-AC74-67AA6FD77475}">
      <dgm:prSet/>
      <dgm:spPr/>
      <dgm:t>
        <a:bodyPr/>
        <a:lstStyle/>
        <a:p>
          <a:endParaRPr lang="sl-SI"/>
        </a:p>
      </dgm:t>
    </dgm:pt>
    <dgm:pt modelId="{8D32D106-405E-4F13-8BC1-EA97D4591AAA}" type="sibTrans" cxnId="{83F90AA2-2765-4B05-AC74-67AA6FD77475}">
      <dgm:prSet/>
      <dgm:spPr/>
      <dgm:t>
        <a:bodyPr/>
        <a:lstStyle/>
        <a:p>
          <a:endParaRPr lang="sl-SI"/>
        </a:p>
      </dgm:t>
    </dgm:pt>
    <dgm:pt modelId="{8DA8807C-5CB2-448D-9037-E19364CFD61F}">
      <dgm:prSet phldrT="[besedil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err="1" smtClean="0">
              <a:latin typeface="Calibri" pitchFamily="34" charset="0"/>
              <a:cs typeface="Calibri" pitchFamily="34" charset="0"/>
            </a:rPr>
            <a:t>Harvesting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F6B3CB3A-D73E-470D-9331-2F7EF5F23B53}" type="parTrans" cxnId="{718D6ABC-BE9D-49E9-AEF1-B213B490A1D3}">
      <dgm:prSet/>
      <dgm:spPr/>
      <dgm:t>
        <a:bodyPr/>
        <a:lstStyle/>
        <a:p>
          <a:endParaRPr lang="sl-SI"/>
        </a:p>
      </dgm:t>
    </dgm:pt>
    <dgm:pt modelId="{52ED2DFE-1B15-4791-821E-D0CB7CAAA807}" type="sibTrans" cxnId="{718D6ABC-BE9D-49E9-AEF1-B213B490A1D3}">
      <dgm:prSet/>
      <dgm:spPr/>
      <dgm:t>
        <a:bodyPr/>
        <a:lstStyle/>
        <a:p>
          <a:endParaRPr lang="sl-SI"/>
        </a:p>
      </dgm:t>
    </dgm:pt>
    <dgm:pt modelId="{3B8308C4-EAAF-4E18-A0B2-10B7DAF66C18}">
      <dgm:prSet phldrT="[besedil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err="1" smtClean="0">
              <a:latin typeface="Calibri" pitchFamily="34" charset="0"/>
              <a:cs typeface="Calibri" pitchFamily="34" charset="0"/>
            </a:rPr>
            <a:t>Publish</a:t>
          </a:r>
          <a:r>
            <a:rPr lang="sl-SI" dirty="0" smtClean="0">
              <a:latin typeface="Calibri" pitchFamily="34" charset="0"/>
              <a:cs typeface="Calibri" pitchFamily="34" charset="0"/>
            </a:rPr>
            <a:t> </a:t>
          </a:r>
          <a:r>
            <a:rPr lang="sl-SI" dirty="0" err="1" smtClean="0">
              <a:latin typeface="Calibri" pitchFamily="34" charset="0"/>
              <a:cs typeface="Calibri" pitchFamily="34" charset="0"/>
            </a:rPr>
            <a:t>online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3664BDEE-708A-4BDC-80B2-88ECEAAB80FA}" type="parTrans" cxnId="{DBE1540A-9158-408C-80FF-844A3835D3B7}">
      <dgm:prSet/>
      <dgm:spPr/>
      <dgm:t>
        <a:bodyPr/>
        <a:lstStyle/>
        <a:p>
          <a:endParaRPr lang="sl-SI"/>
        </a:p>
      </dgm:t>
    </dgm:pt>
    <dgm:pt modelId="{561CA8CD-3EA0-4CC0-B861-826AE6BE5D3D}" type="sibTrans" cxnId="{DBE1540A-9158-408C-80FF-844A3835D3B7}">
      <dgm:prSet/>
      <dgm:spPr/>
      <dgm:t>
        <a:bodyPr/>
        <a:lstStyle/>
        <a:p>
          <a:endParaRPr lang="sl-SI"/>
        </a:p>
      </dgm:t>
    </dgm:pt>
    <dgm:pt modelId="{6BA597FE-2827-4A24-9D33-EFB9A1ACB1D3}">
      <dgm:prSet phldrT="[besedil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err="1" smtClean="0">
              <a:latin typeface="Calibri" pitchFamily="34" charset="0"/>
              <a:cs typeface="Calibri" pitchFamily="34" charset="0"/>
            </a:rPr>
            <a:t>Archive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230486F3-3316-4A46-8D96-1BF81E7C8E3C}" type="parTrans" cxnId="{4350DDE5-1D61-4C4F-926C-F87C44EF2662}">
      <dgm:prSet/>
      <dgm:spPr/>
      <dgm:t>
        <a:bodyPr/>
        <a:lstStyle/>
        <a:p>
          <a:endParaRPr lang="sl-SI"/>
        </a:p>
      </dgm:t>
    </dgm:pt>
    <dgm:pt modelId="{02FD8B49-B566-4DDF-BCDC-255026584530}" type="sibTrans" cxnId="{4350DDE5-1D61-4C4F-926C-F87C44EF2662}">
      <dgm:prSet/>
      <dgm:spPr/>
      <dgm:t>
        <a:bodyPr/>
        <a:lstStyle/>
        <a:p>
          <a:endParaRPr lang="sl-SI"/>
        </a:p>
      </dgm:t>
    </dgm:pt>
    <dgm:pt modelId="{4E20D527-FABE-4F3D-B38F-2F4EF4D4FF1D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err="1" smtClean="0">
              <a:latin typeface="Calibri" pitchFamily="34" charset="0"/>
              <a:cs typeface="Calibri" pitchFamily="34" charset="0"/>
            </a:rPr>
            <a:t>Scan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23A52E49-FD97-48C3-8CFE-7B68256CAF60}" type="parTrans" cxnId="{680BBCC4-F5A7-422E-90EA-93A9928DEAF8}">
      <dgm:prSet/>
      <dgm:spPr/>
      <dgm:t>
        <a:bodyPr/>
        <a:lstStyle/>
        <a:p>
          <a:endParaRPr lang="sl-SI"/>
        </a:p>
      </dgm:t>
    </dgm:pt>
    <dgm:pt modelId="{CFC2F905-002A-4909-B8EB-C4A388A5ED9E}" type="sibTrans" cxnId="{680BBCC4-F5A7-422E-90EA-93A9928DEAF8}">
      <dgm:prSet/>
      <dgm:spPr/>
      <dgm:t>
        <a:bodyPr/>
        <a:lstStyle/>
        <a:p>
          <a:endParaRPr lang="sl-SI"/>
        </a:p>
      </dgm:t>
    </dgm:pt>
    <dgm:pt modelId="{E528262A-40F2-45A7-9F75-40C143C59393}">
      <dgm:prSet phldrT="[besedil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Technical</a:t>
          </a:r>
          <a:r>
            <a:rPr lang="sl-SI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l-SI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documentation</a:t>
          </a:r>
          <a:endParaRPr lang="sl-SI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2FA0092-54E7-4551-8841-1254AD59521E}" type="parTrans" cxnId="{226D661C-3B58-487F-BE2A-84F6AE7B61C8}">
      <dgm:prSet/>
      <dgm:spPr/>
      <dgm:t>
        <a:bodyPr/>
        <a:lstStyle/>
        <a:p>
          <a:endParaRPr lang="sl-SI"/>
        </a:p>
      </dgm:t>
    </dgm:pt>
    <dgm:pt modelId="{D21A1133-E1C5-43CD-AFB7-8D3918090133}" type="sibTrans" cxnId="{226D661C-3B58-487F-BE2A-84F6AE7B61C8}">
      <dgm:prSet/>
      <dgm:spPr/>
      <dgm:t>
        <a:bodyPr/>
        <a:lstStyle/>
        <a:p>
          <a:endParaRPr lang="sl-SI"/>
        </a:p>
      </dgm:t>
    </dgm:pt>
    <dgm:pt modelId="{48B1A082-0AC4-4CDB-A5E7-616B644DB80E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err="1" smtClean="0">
              <a:latin typeface="Calibri" pitchFamily="34" charset="0"/>
              <a:cs typeface="Calibri" pitchFamily="34" charset="0"/>
            </a:rPr>
            <a:t>Metadata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76FE5B30-7EDA-4ABD-97CA-2B1357C3B51D}" type="parTrans" cxnId="{5801AA57-F60C-4FEE-B309-626F9D7A1670}">
      <dgm:prSet/>
      <dgm:spPr/>
      <dgm:t>
        <a:bodyPr/>
        <a:lstStyle/>
        <a:p>
          <a:endParaRPr lang="sl-SI"/>
        </a:p>
      </dgm:t>
    </dgm:pt>
    <dgm:pt modelId="{7B21A3C3-6F82-45DA-8BCB-78E5F8ADDBBF}" type="sibTrans" cxnId="{5801AA57-F60C-4FEE-B309-626F9D7A1670}">
      <dgm:prSet/>
      <dgm:spPr/>
      <dgm:t>
        <a:bodyPr/>
        <a:lstStyle/>
        <a:p>
          <a:endParaRPr lang="sl-SI"/>
        </a:p>
      </dgm:t>
    </dgm:pt>
    <dgm:pt modelId="{FF28A2C3-F422-4E5E-AA0E-733B10DC683A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>
              <a:latin typeface="Calibri" pitchFamily="34" charset="0"/>
              <a:cs typeface="Calibri" pitchFamily="34" charset="0"/>
            </a:rPr>
            <a:t>Post-</a:t>
          </a:r>
          <a:r>
            <a:rPr lang="sl-SI" dirty="0" err="1" smtClean="0">
              <a:latin typeface="Calibri" pitchFamily="34" charset="0"/>
              <a:cs typeface="Calibri" pitchFamily="34" charset="0"/>
            </a:rPr>
            <a:t>production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6B79863B-25A0-45D3-BC20-303F444A9C60}" type="parTrans" cxnId="{F3662C24-B59E-4395-99FE-1DE3A2CF6B44}">
      <dgm:prSet/>
      <dgm:spPr/>
      <dgm:t>
        <a:bodyPr/>
        <a:lstStyle/>
        <a:p>
          <a:endParaRPr lang="sl-SI"/>
        </a:p>
      </dgm:t>
    </dgm:pt>
    <dgm:pt modelId="{924FB371-7AC0-4250-8BD7-AFC1216784D1}" type="sibTrans" cxnId="{F3662C24-B59E-4395-99FE-1DE3A2CF6B44}">
      <dgm:prSet/>
      <dgm:spPr/>
      <dgm:t>
        <a:bodyPr/>
        <a:lstStyle/>
        <a:p>
          <a:endParaRPr lang="sl-SI"/>
        </a:p>
      </dgm:t>
    </dgm:pt>
    <dgm:pt modelId="{C0406DA8-7723-6740-AD88-128A24F084D9}">
      <dgm:prSet phldrT="[besedil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>
              <a:latin typeface="Calibri" pitchFamily="34" charset="0"/>
              <a:cs typeface="Calibri" pitchFamily="34" charset="0"/>
            </a:rPr>
            <a:t>Workflow</a:t>
          </a:r>
          <a:endParaRPr lang="sl-SI" dirty="0">
            <a:latin typeface="Calibri" pitchFamily="34" charset="0"/>
            <a:cs typeface="Calibri" pitchFamily="34" charset="0"/>
          </a:endParaRPr>
        </a:p>
      </dgm:t>
    </dgm:pt>
    <dgm:pt modelId="{2D5A3AC3-BBFF-0B42-9ADE-EBC7F50A78AF}" type="parTrans" cxnId="{9CBE812F-218A-9D44-BE2A-41E2BAE4B6E6}">
      <dgm:prSet/>
      <dgm:spPr/>
    </dgm:pt>
    <dgm:pt modelId="{2D5247D9-F85D-7248-8309-51EF326AFB08}" type="sibTrans" cxnId="{9CBE812F-218A-9D44-BE2A-41E2BAE4B6E6}">
      <dgm:prSet/>
      <dgm:spPr/>
    </dgm:pt>
    <dgm:pt modelId="{917F6DEB-D134-4BA5-B838-A1B3286F4727}" type="pres">
      <dgm:prSet presAssocID="{D8D33DBE-C13B-4C32-B15F-9ABE54115E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6EF7713-DCD9-4140-9F5D-355BF1302452}" type="pres">
      <dgm:prSet presAssocID="{8BBE8A8D-7F4F-4F9A-B1EB-E0EB41D1E58A}" presName="composite" presStyleCnt="0"/>
      <dgm:spPr/>
    </dgm:pt>
    <dgm:pt modelId="{9EF89291-9294-4B28-B90C-390D18C76FDA}" type="pres">
      <dgm:prSet presAssocID="{8BBE8A8D-7F4F-4F9A-B1EB-E0EB41D1E5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79EA8A1-B156-4B86-92EE-6B70E350328A}" type="pres">
      <dgm:prSet presAssocID="{8BBE8A8D-7F4F-4F9A-B1EB-E0EB41D1E58A}" presName="parSh" presStyleLbl="node1" presStyleIdx="0" presStyleCnt="3"/>
      <dgm:spPr/>
      <dgm:t>
        <a:bodyPr/>
        <a:lstStyle/>
        <a:p>
          <a:endParaRPr lang="sl-SI"/>
        </a:p>
      </dgm:t>
    </dgm:pt>
    <dgm:pt modelId="{935352D6-7A61-4216-87B8-BAEA13F862FB}" type="pres">
      <dgm:prSet presAssocID="{8BBE8A8D-7F4F-4F9A-B1EB-E0EB41D1E58A}" presName="desTx" presStyleLbl="fgAcc1" presStyleIdx="0" presStyleCnt="3" custScaleX="9506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A466BB7-FD02-48EB-9766-100D2E4B5776}" type="pres">
      <dgm:prSet presAssocID="{6E876C77-C89B-4C8E-BBEF-FDBE63146BD4}" presName="sibTrans" presStyleLbl="sibTrans2D1" presStyleIdx="0" presStyleCnt="2"/>
      <dgm:spPr/>
      <dgm:t>
        <a:bodyPr/>
        <a:lstStyle/>
        <a:p>
          <a:endParaRPr lang="sl-SI"/>
        </a:p>
      </dgm:t>
    </dgm:pt>
    <dgm:pt modelId="{17F8C205-CBD4-4526-BA84-9DE1776CC73A}" type="pres">
      <dgm:prSet presAssocID="{6E876C77-C89B-4C8E-BBEF-FDBE63146BD4}" presName="connTx" presStyleLbl="sibTrans2D1" presStyleIdx="0" presStyleCnt="2"/>
      <dgm:spPr/>
      <dgm:t>
        <a:bodyPr/>
        <a:lstStyle/>
        <a:p>
          <a:endParaRPr lang="sl-SI"/>
        </a:p>
      </dgm:t>
    </dgm:pt>
    <dgm:pt modelId="{9B69136B-4E7A-4C4C-BAD8-75541D122314}" type="pres">
      <dgm:prSet presAssocID="{49748E91-0A66-472B-8317-454E69D2C1C7}" presName="composite" presStyleCnt="0"/>
      <dgm:spPr/>
    </dgm:pt>
    <dgm:pt modelId="{6DA7C279-698F-44E4-A8EB-DEEDAAD5781D}" type="pres">
      <dgm:prSet presAssocID="{49748E91-0A66-472B-8317-454E69D2C1C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3B37FC9-CADD-40A6-A8D4-641DB7A54CE4}" type="pres">
      <dgm:prSet presAssocID="{49748E91-0A66-472B-8317-454E69D2C1C7}" presName="parSh" presStyleLbl="node1" presStyleIdx="1" presStyleCnt="3" custLinFactNeighborY="-3261"/>
      <dgm:spPr/>
      <dgm:t>
        <a:bodyPr/>
        <a:lstStyle/>
        <a:p>
          <a:endParaRPr lang="sl-SI"/>
        </a:p>
      </dgm:t>
    </dgm:pt>
    <dgm:pt modelId="{BA911A8E-C485-4B90-895A-B1678D71726A}" type="pres">
      <dgm:prSet presAssocID="{49748E91-0A66-472B-8317-454E69D2C1C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B76BA04-8D5E-4B5F-9725-010C064D2FAA}" type="pres">
      <dgm:prSet presAssocID="{16861887-A9AA-4D8F-8E8A-13F4C03C3F62}" presName="sibTrans" presStyleLbl="sibTrans2D1" presStyleIdx="1" presStyleCnt="2"/>
      <dgm:spPr/>
      <dgm:t>
        <a:bodyPr/>
        <a:lstStyle/>
        <a:p>
          <a:endParaRPr lang="sl-SI"/>
        </a:p>
      </dgm:t>
    </dgm:pt>
    <dgm:pt modelId="{9B9DC04E-5630-4884-8D35-C1A12AFE7B76}" type="pres">
      <dgm:prSet presAssocID="{16861887-A9AA-4D8F-8E8A-13F4C03C3F62}" presName="connTx" presStyleLbl="sibTrans2D1" presStyleIdx="1" presStyleCnt="2"/>
      <dgm:spPr/>
      <dgm:t>
        <a:bodyPr/>
        <a:lstStyle/>
        <a:p>
          <a:endParaRPr lang="sl-SI"/>
        </a:p>
      </dgm:t>
    </dgm:pt>
    <dgm:pt modelId="{2400ED03-1F5A-42B6-AA20-3FF7DB3D7AEE}" type="pres">
      <dgm:prSet presAssocID="{2FD47916-3366-4577-BB52-4A8B72885558}" presName="composite" presStyleCnt="0"/>
      <dgm:spPr/>
    </dgm:pt>
    <dgm:pt modelId="{BEF5E402-55C0-46D3-AA56-E3B14D87F4EA}" type="pres">
      <dgm:prSet presAssocID="{2FD47916-3366-4577-BB52-4A8B7288555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A0E40B0-5AB0-43D7-8398-3B96DFACB49F}" type="pres">
      <dgm:prSet presAssocID="{2FD47916-3366-4577-BB52-4A8B72885558}" presName="parSh" presStyleLbl="node1" presStyleIdx="2" presStyleCnt="3"/>
      <dgm:spPr/>
      <dgm:t>
        <a:bodyPr/>
        <a:lstStyle/>
        <a:p>
          <a:endParaRPr lang="sl-SI"/>
        </a:p>
      </dgm:t>
    </dgm:pt>
    <dgm:pt modelId="{0B8A60BB-4567-45E2-97B4-D4DEB7ACBA30}" type="pres">
      <dgm:prSet presAssocID="{2FD47916-3366-4577-BB52-4A8B7288555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3F90AA2-2765-4B05-AC74-67AA6FD77475}" srcId="{8BBE8A8D-7F4F-4F9A-B1EB-E0EB41D1E58A}" destId="{84C7AA8B-0031-46EE-8703-E4AF87F49CB3}" srcOrd="1" destOrd="0" parTransId="{BFA89997-2994-4798-AEE9-685503B157D5}" sibTransId="{8D32D106-405E-4F13-8BC1-EA97D4591AAA}"/>
    <dgm:cxn modelId="{F3662C24-B59E-4395-99FE-1DE3A2CF6B44}" srcId="{49748E91-0A66-472B-8317-454E69D2C1C7}" destId="{FF28A2C3-F422-4E5E-AA0E-733B10DC683A}" srcOrd="3" destOrd="0" parTransId="{6B79863B-25A0-45D3-BC20-303F444A9C60}" sibTransId="{924FB371-7AC0-4250-8BD7-AFC1216784D1}"/>
    <dgm:cxn modelId="{5012609A-812A-4CE8-AE9B-3D4B29A2EBB7}" srcId="{D8D33DBE-C13B-4C32-B15F-9ABE54115E95}" destId="{49748E91-0A66-472B-8317-454E69D2C1C7}" srcOrd="1" destOrd="0" parTransId="{EA5D27A7-F230-4325-9879-3296596580BA}" sibTransId="{16861887-A9AA-4D8F-8E8A-13F4C03C3F62}"/>
    <dgm:cxn modelId="{16722335-7F53-4AC7-948E-34B3EC826594}" srcId="{D8D33DBE-C13B-4C32-B15F-9ABE54115E95}" destId="{8BBE8A8D-7F4F-4F9A-B1EB-E0EB41D1E58A}" srcOrd="0" destOrd="0" parTransId="{AED35C1A-EDBC-4666-9152-DC96FD1E4CDB}" sibTransId="{6E876C77-C89B-4C8E-BBEF-FDBE63146BD4}"/>
    <dgm:cxn modelId="{718D6ABC-BE9D-49E9-AEF1-B213B490A1D3}" srcId="{2FD47916-3366-4577-BB52-4A8B72885558}" destId="{8DA8807C-5CB2-448D-9037-E19364CFD61F}" srcOrd="1" destOrd="0" parTransId="{F6B3CB3A-D73E-470D-9331-2F7EF5F23B53}" sibTransId="{52ED2DFE-1B15-4791-821E-D0CB7CAAA807}"/>
    <dgm:cxn modelId="{D96E8EE0-F381-4517-93FF-BDD232161B6A}" type="presOf" srcId="{2FD47916-3366-4577-BB52-4A8B72885558}" destId="{AA0E40B0-5AB0-43D7-8398-3B96DFACB49F}" srcOrd="1" destOrd="0" presId="urn:microsoft.com/office/officeart/2005/8/layout/process3"/>
    <dgm:cxn modelId="{EEAF927D-9FCD-4437-840D-7D668F515647}" type="presOf" srcId="{FF28A2C3-F422-4E5E-AA0E-733B10DC683A}" destId="{BA911A8E-C485-4B90-895A-B1678D71726A}" srcOrd="0" destOrd="3" presId="urn:microsoft.com/office/officeart/2005/8/layout/process3"/>
    <dgm:cxn modelId="{9CBE812F-218A-9D44-BE2A-41E2BAE4B6E6}" srcId="{49748E91-0A66-472B-8317-454E69D2C1C7}" destId="{C0406DA8-7723-6740-AD88-128A24F084D9}" srcOrd="1" destOrd="0" parTransId="{2D5A3AC3-BBFF-0B42-9ADE-EBC7F50A78AF}" sibTransId="{2D5247D9-F85D-7248-8309-51EF326AFB08}"/>
    <dgm:cxn modelId="{86CE25D7-DB5D-4AB1-A077-AF464EA06AB4}" type="presOf" srcId="{3B8308C4-EAAF-4E18-A0B2-10B7DAF66C18}" destId="{0B8A60BB-4567-45E2-97B4-D4DEB7ACBA30}" srcOrd="0" destOrd="2" presId="urn:microsoft.com/office/officeart/2005/8/layout/process3"/>
    <dgm:cxn modelId="{3D1EC619-3A33-4F59-936E-48D1CEDBE850}" type="presOf" srcId="{49748E91-0A66-472B-8317-454E69D2C1C7}" destId="{93B37FC9-CADD-40A6-A8D4-641DB7A54CE4}" srcOrd="1" destOrd="0" presId="urn:microsoft.com/office/officeart/2005/8/layout/process3"/>
    <dgm:cxn modelId="{373692AA-C848-49AF-A40C-150E8565D394}" srcId="{8BBE8A8D-7F4F-4F9A-B1EB-E0EB41D1E58A}" destId="{E3472824-F05F-41DE-9C63-892F143D9AB3}" srcOrd="0" destOrd="0" parTransId="{1E5EA19C-7E4F-4A33-9365-EAA2A87C4CE9}" sibTransId="{56CFEDF9-8CF7-4545-84C5-3F8BD2C6582C}"/>
    <dgm:cxn modelId="{D6CB3CF9-C42B-4B78-858D-E9D2AFBB40D1}" type="presOf" srcId="{06577424-4237-4EB3-A21F-76CC0068563E}" destId="{0B8A60BB-4567-45E2-97B4-D4DEB7ACBA30}" srcOrd="0" destOrd="0" presId="urn:microsoft.com/office/officeart/2005/8/layout/process3"/>
    <dgm:cxn modelId="{59523A24-5DEA-4D3A-B9A8-CA9E14B0E1F6}" srcId="{2FD47916-3366-4577-BB52-4A8B72885558}" destId="{06577424-4237-4EB3-A21F-76CC0068563E}" srcOrd="0" destOrd="0" parTransId="{4AD15E00-251A-4892-8006-203F8264FCE7}" sibTransId="{1719FFD5-7ED2-4143-BD5B-3826207587A5}"/>
    <dgm:cxn modelId="{6AE60B7A-C0D8-4BBD-ABF7-8FB3CF4CC632}" type="presOf" srcId="{6E876C77-C89B-4C8E-BBEF-FDBE63146BD4}" destId="{17F8C205-CBD4-4526-BA84-9DE1776CC73A}" srcOrd="1" destOrd="0" presId="urn:microsoft.com/office/officeart/2005/8/layout/process3"/>
    <dgm:cxn modelId="{AE384A81-EA08-4F4F-AC6F-BAE4DBAEA1AA}" type="presOf" srcId="{8DA8807C-5CB2-448D-9037-E19364CFD61F}" destId="{0B8A60BB-4567-45E2-97B4-D4DEB7ACBA30}" srcOrd="0" destOrd="1" presId="urn:microsoft.com/office/officeart/2005/8/layout/process3"/>
    <dgm:cxn modelId="{B9D1CC5C-D44E-4639-A40E-1CA5D480CC96}" type="presOf" srcId="{2FD47916-3366-4577-BB52-4A8B72885558}" destId="{BEF5E402-55C0-46D3-AA56-E3B14D87F4EA}" srcOrd="0" destOrd="0" presId="urn:microsoft.com/office/officeart/2005/8/layout/process3"/>
    <dgm:cxn modelId="{CEF524DD-9086-472F-B5A1-249CE5DB1A03}" type="presOf" srcId="{6BA597FE-2827-4A24-9D33-EFB9A1ACB1D3}" destId="{0B8A60BB-4567-45E2-97B4-D4DEB7ACBA30}" srcOrd="0" destOrd="3" presId="urn:microsoft.com/office/officeart/2005/8/layout/process3"/>
    <dgm:cxn modelId="{1850D775-44F6-4529-B92D-7AA6D8D1ECE7}" type="presOf" srcId="{D8D33DBE-C13B-4C32-B15F-9ABE54115E95}" destId="{917F6DEB-D134-4BA5-B838-A1B3286F4727}" srcOrd="0" destOrd="0" presId="urn:microsoft.com/office/officeart/2005/8/layout/process3"/>
    <dgm:cxn modelId="{680BBCC4-F5A7-422E-90EA-93A9928DEAF8}" srcId="{49748E91-0A66-472B-8317-454E69D2C1C7}" destId="{4E20D527-FABE-4F3D-B38F-2F4EF4D4FF1D}" srcOrd="2" destOrd="0" parTransId="{23A52E49-FD97-48C3-8CFE-7B68256CAF60}" sibTransId="{CFC2F905-002A-4909-B8EB-C4A388A5ED9E}"/>
    <dgm:cxn modelId="{96761B20-72BC-4181-BD33-C036D7C55463}" type="presOf" srcId="{D82BDA33-2597-47C4-B091-E6EC0A627FFB}" destId="{BA911A8E-C485-4B90-895A-B1678D71726A}" srcOrd="0" destOrd="0" presId="urn:microsoft.com/office/officeart/2005/8/layout/process3"/>
    <dgm:cxn modelId="{B5EF64C0-69F0-409D-9D62-30246DAFB618}" type="presOf" srcId="{84C7AA8B-0031-46EE-8703-E4AF87F49CB3}" destId="{935352D6-7A61-4216-87B8-BAEA13F862FB}" srcOrd="0" destOrd="1" presId="urn:microsoft.com/office/officeart/2005/8/layout/process3"/>
    <dgm:cxn modelId="{3BCBDA4C-932D-45F4-BB1D-EE43D5F3345A}" srcId="{49748E91-0A66-472B-8317-454E69D2C1C7}" destId="{D82BDA33-2597-47C4-B091-E6EC0A627FFB}" srcOrd="0" destOrd="0" parTransId="{47AFA2EF-58EC-4088-9E0B-8A605BB1717F}" sibTransId="{8D4FC6A1-39E8-4219-9A00-72E9BF9F612A}"/>
    <dgm:cxn modelId="{7E9C4437-3011-46A7-A397-64DC3D9B79D2}" type="presOf" srcId="{E528262A-40F2-45A7-9F75-40C143C59393}" destId="{935352D6-7A61-4216-87B8-BAEA13F862FB}" srcOrd="0" destOrd="2" presId="urn:microsoft.com/office/officeart/2005/8/layout/process3"/>
    <dgm:cxn modelId="{806EDFEE-A8A6-423D-8DE5-7532D6869C55}" type="presOf" srcId="{48B1A082-0AC4-4CDB-A5E7-616B644DB80E}" destId="{BA911A8E-C485-4B90-895A-B1678D71726A}" srcOrd="0" destOrd="4" presId="urn:microsoft.com/office/officeart/2005/8/layout/process3"/>
    <dgm:cxn modelId="{4BBB5726-6CAE-459A-8101-3CBFF4475BBF}" type="presOf" srcId="{8BBE8A8D-7F4F-4F9A-B1EB-E0EB41D1E58A}" destId="{9EF89291-9294-4B28-B90C-390D18C76FDA}" srcOrd="0" destOrd="0" presId="urn:microsoft.com/office/officeart/2005/8/layout/process3"/>
    <dgm:cxn modelId="{DDE154C1-EA04-4CA5-86DA-533DCF3391CE}" type="presOf" srcId="{16861887-A9AA-4D8F-8E8A-13F4C03C3F62}" destId="{9B9DC04E-5630-4884-8D35-C1A12AFE7B76}" srcOrd="1" destOrd="0" presId="urn:microsoft.com/office/officeart/2005/8/layout/process3"/>
    <dgm:cxn modelId="{F92AB3E0-2F8F-4040-A0CC-6DC84DA50D0F}" srcId="{D8D33DBE-C13B-4C32-B15F-9ABE54115E95}" destId="{2FD47916-3366-4577-BB52-4A8B72885558}" srcOrd="2" destOrd="0" parTransId="{860781C8-1EB5-4669-8BD6-3C5FBF5DA2FA}" sibTransId="{6A84DECB-C349-49CF-8397-584422C191A6}"/>
    <dgm:cxn modelId="{DBE1540A-9158-408C-80FF-844A3835D3B7}" srcId="{2FD47916-3366-4577-BB52-4A8B72885558}" destId="{3B8308C4-EAAF-4E18-A0B2-10B7DAF66C18}" srcOrd="2" destOrd="0" parTransId="{3664BDEE-708A-4BDC-80B2-88ECEAAB80FA}" sibTransId="{561CA8CD-3EA0-4CC0-B861-826AE6BE5D3D}"/>
    <dgm:cxn modelId="{6633931E-F814-4333-B74A-E0A3A5BE155C}" type="presOf" srcId="{E3472824-F05F-41DE-9C63-892F143D9AB3}" destId="{935352D6-7A61-4216-87B8-BAEA13F862FB}" srcOrd="0" destOrd="0" presId="urn:microsoft.com/office/officeart/2005/8/layout/process3"/>
    <dgm:cxn modelId="{F2F5D6CC-57D2-4A39-8B9A-5D2139006690}" type="presOf" srcId="{6E876C77-C89B-4C8E-BBEF-FDBE63146BD4}" destId="{2A466BB7-FD02-48EB-9766-100D2E4B5776}" srcOrd="0" destOrd="0" presId="urn:microsoft.com/office/officeart/2005/8/layout/process3"/>
    <dgm:cxn modelId="{A8C95265-D920-8041-B989-418E740D33CA}" type="presOf" srcId="{C0406DA8-7723-6740-AD88-128A24F084D9}" destId="{BA911A8E-C485-4B90-895A-B1678D71726A}" srcOrd="0" destOrd="1" presId="urn:microsoft.com/office/officeart/2005/8/layout/process3"/>
    <dgm:cxn modelId="{4350DDE5-1D61-4C4F-926C-F87C44EF2662}" srcId="{2FD47916-3366-4577-BB52-4A8B72885558}" destId="{6BA597FE-2827-4A24-9D33-EFB9A1ACB1D3}" srcOrd="3" destOrd="0" parTransId="{230486F3-3316-4A46-8D96-1BF81E7C8E3C}" sibTransId="{02FD8B49-B566-4DDF-BCDC-255026584530}"/>
    <dgm:cxn modelId="{BF27E96B-070C-4DCE-B569-6717BCE931D1}" type="presOf" srcId="{8BBE8A8D-7F4F-4F9A-B1EB-E0EB41D1E58A}" destId="{179EA8A1-B156-4B86-92EE-6B70E350328A}" srcOrd="1" destOrd="0" presId="urn:microsoft.com/office/officeart/2005/8/layout/process3"/>
    <dgm:cxn modelId="{A563008B-B9A2-4A97-9540-2220B9AEFDEF}" type="presOf" srcId="{16861887-A9AA-4D8F-8E8A-13F4C03C3F62}" destId="{FB76BA04-8D5E-4B5F-9725-010C064D2FAA}" srcOrd="0" destOrd="0" presId="urn:microsoft.com/office/officeart/2005/8/layout/process3"/>
    <dgm:cxn modelId="{226D661C-3B58-487F-BE2A-84F6AE7B61C8}" srcId="{8BBE8A8D-7F4F-4F9A-B1EB-E0EB41D1E58A}" destId="{E528262A-40F2-45A7-9F75-40C143C59393}" srcOrd="2" destOrd="0" parTransId="{32FA0092-54E7-4551-8841-1254AD59521E}" sibTransId="{D21A1133-E1C5-43CD-AFB7-8D3918090133}"/>
    <dgm:cxn modelId="{5801AA57-F60C-4FEE-B309-626F9D7A1670}" srcId="{49748E91-0A66-472B-8317-454E69D2C1C7}" destId="{48B1A082-0AC4-4CDB-A5E7-616B644DB80E}" srcOrd="4" destOrd="0" parTransId="{76FE5B30-7EDA-4ABD-97CA-2B1357C3B51D}" sibTransId="{7B21A3C3-6F82-45DA-8BCB-78E5F8ADDBBF}"/>
    <dgm:cxn modelId="{5B5DEE46-3E94-4E5B-895D-27F0FDFEF529}" type="presOf" srcId="{49748E91-0A66-472B-8317-454E69D2C1C7}" destId="{6DA7C279-698F-44E4-A8EB-DEEDAAD5781D}" srcOrd="0" destOrd="0" presId="urn:microsoft.com/office/officeart/2005/8/layout/process3"/>
    <dgm:cxn modelId="{8A392419-94F0-4CE7-87B6-8FC23A0DA339}" type="presOf" srcId="{4E20D527-FABE-4F3D-B38F-2F4EF4D4FF1D}" destId="{BA911A8E-C485-4B90-895A-B1678D71726A}" srcOrd="0" destOrd="2" presId="urn:microsoft.com/office/officeart/2005/8/layout/process3"/>
    <dgm:cxn modelId="{10B73FF1-54F1-46B2-AADC-4BABBFC16381}" type="presParOf" srcId="{917F6DEB-D134-4BA5-B838-A1B3286F4727}" destId="{66EF7713-DCD9-4140-9F5D-355BF1302452}" srcOrd="0" destOrd="0" presId="urn:microsoft.com/office/officeart/2005/8/layout/process3"/>
    <dgm:cxn modelId="{A938BDCB-CF26-4650-A293-66456FC1AEED}" type="presParOf" srcId="{66EF7713-DCD9-4140-9F5D-355BF1302452}" destId="{9EF89291-9294-4B28-B90C-390D18C76FDA}" srcOrd="0" destOrd="0" presId="urn:microsoft.com/office/officeart/2005/8/layout/process3"/>
    <dgm:cxn modelId="{937ABFCE-5D33-41A2-988E-F5D10BB55FBF}" type="presParOf" srcId="{66EF7713-DCD9-4140-9F5D-355BF1302452}" destId="{179EA8A1-B156-4B86-92EE-6B70E350328A}" srcOrd="1" destOrd="0" presId="urn:microsoft.com/office/officeart/2005/8/layout/process3"/>
    <dgm:cxn modelId="{B8378E7D-33DC-4316-9481-E58E71222002}" type="presParOf" srcId="{66EF7713-DCD9-4140-9F5D-355BF1302452}" destId="{935352D6-7A61-4216-87B8-BAEA13F862FB}" srcOrd="2" destOrd="0" presId="urn:microsoft.com/office/officeart/2005/8/layout/process3"/>
    <dgm:cxn modelId="{55FD9D9C-9CBF-49EA-B09E-1EA18EAF9C0B}" type="presParOf" srcId="{917F6DEB-D134-4BA5-B838-A1B3286F4727}" destId="{2A466BB7-FD02-48EB-9766-100D2E4B5776}" srcOrd="1" destOrd="0" presId="urn:microsoft.com/office/officeart/2005/8/layout/process3"/>
    <dgm:cxn modelId="{513A3B4C-891F-4770-9D10-E05F6BB92B0F}" type="presParOf" srcId="{2A466BB7-FD02-48EB-9766-100D2E4B5776}" destId="{17F8C205-CBD4-4526-BA84-9DE1776CC73A}" srcOrd="0" destOrd="0" presId="urn:microsoft.com/office/officeart/2005/8/layout/process3"/>
    <dgm:cxn modelId="{59CB0DF9-1D79-4564-AAB6-70FA1A2DE16B}" type="presParOf" srcId="{917F6DEB-D134-4BA5-B838-A1B3286F4727}" destId="{9B69136B-4E7A-4C4C-BAD8-75541D122314}" srcOrd="2" destOrd="0" presId="urn:microsoft.com/office/officeart/2005/8/layout/process3"/>
    <dgm:cxn modelId="{29A2BDF7-4459-4EAA-B25B-AF08463DE4E7}" type="presParOf" srcId="{9B69136B-4E7A-4C4C-BAD8-75541D122314}" destId="{6DA7C279-698F-44E4-A8EB-DEEDAAD5781D}" srcOrd="0" destOrd="0" presId="urn:microsoft.com/office/officeart/2005/8/layout/process3"/>
    <dgm:cxn modelId="{504B21B5-E94C-4C9F-BDED-C126F8A85BF3}" type="presParOf" srcId="{9B69136B-4E7A-4C4C-BAD8-75541D122314}" destId="{93B37FC9-CADD-40A6-A8D4-641DB7A54CE4}" srcOrd="1" destOrd="0" presId="urn:microsoft.com/office/officeart/2005/8/layout/process3"/>
    <dgm:cxn modelId="{ADC1E0E5-9A5C-491B-A889-8AE4BC403BCE}" type="presParOf" srcId="{9B69136B-4E7A-4C4C-BAD8-75541D122314}" destId="{BA911A8E-C485-4B90-895A-B1678D71726A}" srcOrd="2" destOrd="0" presId="urn:microsoft.com/office/officeart/2005/8/layout/process3"/>
    <dgm:cxn modelId="{68871DF6-5F27-470D-8664-D365156BEC14}" type="presParOf" srcId="{917F6DEB-D134-4BA5-B838-A1B3286F4727}" destId="{FB76BA04-8D5E-4B5F-9725-010C064D2FAA}" srcOrd="3" destOrd="0" presId="urn:microsoft.com/office/officeart/2005/8/layout/process3"/>
    <dgm:cxn modelId="{EF1AAAF4-8225-4B2B-9B6A-77E3A0AD178B}" type="presParOf" srcId="{FB76BA04-8D5E-4B5F-9725-010C064D2FAA}" destId="{9B9DC04E-5630-4884-8D35-C1A12AFE7B76}" srcOrd="0" destOrd="0" presId="urn:microsoft.com/office/officeart/2005/8/layout/process3"/>
    <dgm:cxn modelId="{5EDEB63B-A4D3-4761-8CAF-91930ED58A21}" type="presParOf" srcId="{917F6DEB-D134-4BA5-B838-A1B3286F4727}" destId="{2400ED03-1F5A-42B6-AA20-3FF7DB3D7AEE}" srcOrd="4" destOrd="0" presId="urn:microsoft.com/office/officeart/2005/8/layout/process3"/>
    <dgm:cxn modelId="{21391E1A-C9BE-47F4-8CB7-4979D9423A62}" type="presParOf" srcId="{2400ED03-1F5A-42B6-AA20-3FF7DB3D7AEE}" destId="{BEF5E402-55C0-46D3-AA56-E3B14D87F4EA}" srcOrd="0" destOrd="0" presId="urn:microsoft.com/office/officeart/2005/8/layout/process3"/>
    <dgm:cxn modelId="{FB6AAA65-370D-4902-B141-C44B1C5E1C05}" type="presParOf" srcId="{2400ED03-1F5A-42B6-AA20-3FF7DB3D7AEE}" destId="{AA0E40B0-5AB0-43D7-8398-3B96DFACB49F}" srcOrd="1" destOrd="0" presId="urn:microsoft.com/office/officeart/2005/8/layout/process3"/>
    <dgm:cxn modelId="{37EF32DD-173B-4061-B250-189E701FADC7}" type="presParOf" srcId="{2400ED03-1F5A-42B6-AA20-3FF7DB3D7AEE}" destId="{0B8A60BB-4567-45E2-97B4-D4DEB7ACBA3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EA8A1-B156-4B86-92EE-6B70E350328A}">
      <dsp:nvSpPr>
        <dsp:cNvPr id="0" name=""/>
        <dsp:cNvSpPr/>
      </dsp:nvSpPr>
      <dsp:spPr>
        <a:xfrm>
          <a:off x="5156" y="304502"/>
          <a:ext cx="1900317" cy="734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>
              <a:latin typeface="Calibri" pitchFamily="34" charset="0"/>
              <a:cs typeface="Calibri" pitchFamily="34" charset="0"/>
            </a:rPr>
            <a:t>Original material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</dsp:txBody>
      <dsp:txXfrm>
        <a:off x="5156" y="304502"/>
        <a:ext cx="1900317" cy="489600"/>
      </dsp:txXfrm>
    </dsp:sp>
    <dsp:sp modelId="{935352D6-7A61-4216-87B8-BAEA13F862FB}">
      <dsp:nvSpPr>
        <dsp:cNvPr id="0" name=""/>
        <dsp:cNvSpPr/>
      </dsp:nvSpPr>
      <dsp:spPr>
        <a:xfrm>
          <a:off x="441268" y="794101"/>
          <a:ext cx="1806536" cy="214582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Selection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Preparation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Technical</a:t>
          </a:r>
          <a:r>
            <a:rPr lang="sl-SI" sz="16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sl-SI" sz="1600" kern="1200" dirty="0" err="1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documentation</a:t>
          </a:r>
          <a:endParaRPr lang="sl-SI" sz="16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94180" y="847013"/>
        <a:ext cx="1700712" cy="2040001"/>
      </dsp:txXfrm>
    </dsp:sp>
    <dsp:sp modelId="{2A466BB7-FD02-48EB-9766-100D2E4B5776}">
      <dsp:nvSpPr>
        <dsp:cNvPr id="0" name=""/>
        <dsp:cNvSpPr/>
      </dsp:nvSpPr>
      <dsp:spPr>
        <a:xfrm rot="21572610">
          <a:off x="2181822" y="300633"/>
          <a:ext cx="585898" cy="473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300" kern="1200"/>
        </a:p>
      </dsp:txBody>
      <dsp:txXfrm>
        <a:off x="2181824" y="395823"/>
        <a:ext cx="443961" cy="283874"/>
      </dsp:txXfrm>
    </dsp:sp>
    <dsp:sp modelId="{93B37FC9-CADD-40A6-A8D4-641DB7A54CE4}">
      <dsp:nvSpPr>
        <dsp:cNvPr id="0" name=""/>
        <dsp:cNvSpPr/>
      </dsp:nvSpPr>
      <dsp:spPr>
        <a:xfrm>
          <a:off x="3010907" y="280553"/>
          <a:ext cx="1900317" cy="734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Scanning</a:t>
          </a:r>
          <a:endParaRPr lang="sl-SI" sz="1600" kern="1200" dirty="0"/>
        </a:p>
      </dsp:txBody>
      <dsp:txXfrm>
        <a:off x="3010907" y="280553"/>
        <a:ext cx="1900317" cy="489600"/>
      </dsp:txXfrm>
    </dsp:sp>
    <dsp:sp modelId="{BA911A8E-C485-4B90-895A-B1678D71726A}">
      <dsp:nvSpPr>
        <dsp:cNvPr id="0" name=""/>
        <dsp:cNvSpPr/>
      </dsp:nvSpPr>
      <dsp:spPr>
        <a:xfrm>
          <a:off x="3400129" y="794101"/>
          <a:ext cx="1900317" cy="214582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smtClean="0">
              <a:latin typeface="Calibri" pitchFamily="34" charset="0"/>
              <a:cs typeface="Calibri" pitchFamily="34" charset="0"/>
            </a:rPr>
            <a:t>Collect materials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smtClean="0">
              <a:latin typeface="Calibri" pitchFamily="34" charset="0"/>
              <a:cs typeface="Calibri" pitchFamily="34" charset="0"/>
            </a:rPr>
            <a:t>Workflow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Scan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smtClean="0">
              <a:latin typeface="Calibri" pitchFamily="34" charset="0"/>
              <a:cs typeface="Calibri" pitchFamily="34" charset="0"/>
            </a:rPr>
            <a:t>Post-</a:t>
          </a: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production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Metadata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</dsp:txBody>
      <dsp:txXfrm>
        <a:off x="3455787" y="849759"/>
        <a:ext cx="1789001" cy="2034509"/>
      </dsp:txXfrm>
    </dsp:sp>
    <dsp:sp modelId="{FB76BA04-8D5E-4B5F-9725-010C064D2FAA}">
      <dsp:nvSpPr>
        <dsp:cNvPr id="0" name=""/>
        <dsp:cNvSpPr/>
      </dsp:nvSpPr>
      <dsp:spPr>
        <a:xfrm rot="26969">
          <a:off x="5199296" y="300901"/>
          <a:ext cx="610750" cy="473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300" kern="1200"/>
        </a:p>
      </dsp:txBody>
      <dsp:txXfrm>
        <a:off x="5199298" y="394969"/>
        <a:ext cx="468813" cy="283874"/>
      </dsp:txXfrm>
    </dsp:sp>
    <dsp:sp modelId="{AA0E40B0-5AB0-43D7-8398-3B96DFACB49F}">
      <dsp:nvSpPr>
        <dsp:cNvPr id="0" name=""/>
        <dsp:cNvSpPr/>
      </dsp:nvSpPr>
      <dsp:spPr>
        <a:xfrm>
          <a:off x="6063550" y="304502"/>
          <a:ext cx="1900317" cy="734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45000"/>
                <a:satMod val="200000"/>
              </a:schemeClr>
            </a:gs>
            <a:gs pos="30000">
              <a:schemeClr val="accent5">
                <a:tint val="61000"/>
                <a:satMod val="200000"/>
              </a:schemeClr>
            </a:gs>
            <a:gs pos="45000">
              <a:schemeClr val="accent5">
                <a:tint val="66000"/>
                <a:satMod val="200000"/>
              </a:schemeClr>
            </a:gs>
            <a:gs pos="55000">
              <a:schemeClr val="accent5">
                <a:tint val="66000"/>
                <a:satMod val="200000"/>
              </a:schemeClr>
            </a:gs>
            <a:gs pos="73000">
              <a:schemeClr val="accent5">
                <a:tint val="61000"/>
                <a:satMod val="200000"/>
              </a:schemeClr>
            </a:gs>
            <a:gs pos="100000">
              <a:schemeClr val="accent5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Digital</a:t>
          </a:r>
          <a:r>
            <a:rPr lang="sl-SI" sz="1600" kern="1200" dirty="0" smtClean="0">
              <a:latin typeface="Calibri" pitchFamily="34" charset="0"/>
              <a:cs typeface="Calibri" pitchFamily="34" charset="0"/>
            </a:rPr>
            <a:t> material</a:t>
          </a:r>
          <a:endParaRPr lang="sl-SI" sz="1600" kern="1200" dirty="0"/>
        </a:p>
      </dsp:txBody>
      <dsp:txXfrm>
        <a:off x="6063550" y="304502"/>
        <a:ext cx="1900317" cy="489600"/>
      </dsp:txXfrm>
    </dsp:sp>
    <dsp:sp modelId="{0B8A60BB-4567-45E2-97B4-D4DEB7ACBA30}">
      <dsp:nvSpPr>
        <dsp:cNvPr id="0" name=""/>
        <dsp:cNvSpPr/>
      </dsp:nvSpPr>
      <dsp:spPr>
        <a:xfrm>
          <a:off x="6452771" y="794101"/>
          <a:ext cx="1900317" cy="214582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Testing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Harvesting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Publish</a:t>
          </a:r>
          <a:r>
            <a:rPr lang="sl-SI" sz="16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online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600" kern="1200" dirty="0" err="1" smtClean="0">
              <a:latin typeface="Calibri" pitchFamily="34" charset="0"/>
              <a:cs typeface="Calibri" pitchFamily="34" charset="0"/>
            </a:rPr>
            <a:t>Archive</a:t>
          </a:r>
          <a:endParaRPr lang="sl-SI" sz="1600" kern="1200" dirty="0">
            <a:latin typeface="Calibri" pitchFamily="34" charset="0"/>
            <a:cs typeface="Calibri" pitchFamily="34" charset="0"/>
          </a:endParaRPr>
        </a:p>
      </dsp:txBody>
      <dsp:txXfrm>
        <a:off x="6508429" y="849759"/>
        <a:ext cx="1789001" cy="203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4B2497-BF02-4B6F-810C-7733AC94E45D}" type="datetimeFigureOut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EA4A1B-398B-4EE0-81FE-2536C85F19A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491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1C235E-9FB8-4181-B004-B1E815600B3C}" type="datetimeFigureOut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93C8CA-F33B-43D4-A6EA-EE090C486BE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8694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514F1A-1B30-473D-A8C2-F58632784170}" type="slidenum">
              <a:rPr lang="sl-SI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l-SI"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 smtClean="0"/>
              <a:t>Selection</a:t>
            </a:r>
            <a:r>
              <a:rPr lang="sl-SI" dirty="0" smtClean="0"/>
              <a:t>:</a:t>
            </a:r>
            <a:endParaRPr lang="sl-SI" dirty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Beforehand</a:t>
            </a:r>
            <a:r>
              <a:rPr lang="sl-SI" dirty="0" smtClean="0"/>
              <a:t> </a:t>
            </a:r>
            <a:r>
              <a:rPr lang="sl-SI" dirty="0" err="1" smtClean="0"/>
              <a:t>prepare</a:t>
            </a:r>
            <a:r>
              <a:rPr lang="sl-SI" dirty="0" smtClean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selection</a:t>
            </a:r>
            <a:r>
              <a:rPr lang="sl-SI" dirty="0" smtClean="0"/>
              <a:t> </a:t>
            </a:r>
            <a:r>
              <a:rPr lang="sl-SI" dirty="0" err="1" smtClean="0"/>
              <a:t>criteria</a:t>
            </a: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Decide</a:t>
            </a:r>
            <a:r>
              <a:rPr lang="sl-SI" dirty="0" smtClean="0"/>
              <a:t> on </a:t>
            </a:r>
            <a:r>
              <a:rPr lang="sl-SI" dirty="0" err="1" smtClean="0"/>
              <a:t>source</a:t>
            </a:r>
            <a:r>
              <a:rPr lang="sl-SI" dirty="0" smtClean="0"/>
              <a:t> (MF or </a:t>
            </a:r>
            <a:r>
              <a:rPr lang="sl-SI" dirty="0" err="1" smtClean="0"/>
              <a:t>originals</a:t>
            </a:r>
            <a:r>
              <a:rPr lang="sl-SI" dirty="0" smtClean="0"/>
              <a:t>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Decide</a:t>
            </a:r>
            <a:r>
              <a:rPr lang="sl-SI" dirty="0" smtClean="0"/>
              <a:t> on </a:t>
            </a:r>
            <a:r>
              <a:rPr lang="sl-SI" dirty="0" err="1" smtClean="0"/>
              <a:t>unit</a:t>
            </a:r>
            <a:r>
              <a:rPr lang="sl-SI" dirty="0" smtClean="0"/>
              <a:t> (</a:t>
            </a:r>
            <a:r>
              <a:rPr lang="sl-SI" dirty="0" err="1" smtClean="0"/>
              <a:t>issue</a:t>
            </a:r>
            <a:r>
              <a:rPr lang="sl-SI" dirty="0" smtClean="0"/>
              <a:t>, </a:t>
            </a:r>
            <a:r>
              <a:rPr lang="sl-SI" dirty="0" err="1" smtClean="0"/>
              <a:t>article</a:t>
            </a:r>
            <a:r>
              <a:rPr lang="sl-SI" dirty="0" smtClean="0"/>
              <a:t>, </a:t>
            </a:r>
            <a:r>
              <a:rPr lang="sl-SI" dirty="0" err="1" smtClean="0"/>
              <a:t>page</a:t>
            </a:r>
            <a:r>
              <a:rPr lang="sl-SI" dirty="0" smtClean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 smtClean="0"/>
              <a:t>Preparation</a:t>
            </a:r>
            <a:r>
              <a:rPr lang="sl-SI" dirty="0" smtClean="0"/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Review</a:t>
            </a:r>
            <a:r>
              <a:rPr lang="sl-SI" dirty="0" smtClean="0"/>
              <a:t>, </a:t>
            </a:r>
            <a:r>
              <a:rPr lang="sl-SI" dirty="0" err="1" smtClean="0"/>
              <a:t>get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current</a:t>
            </a:r>
            <a:r>
              <a:rPr lang="sl-SI" dirty="0" smtClean="0"/>
              <a:t> </a:t>
            </a:r>
            <a:r>
              <a:rPr lang="sl-SI" dirty="0" err="1" smtClean="0"/>
              <a:t>state</a:t>
            </a:r>
            <a:r>
              <a:rPr lang="sl-SI" dirty="0" smtClean="0"/>
              <a:t>, </a:t>
            </a:r>
            <a:r>
              <a:rPr lang="sl-SI" dirty="0" err="1" smtClean="0"/>
              <a:t>specialities</a:t>
            </a:r>
            <a:r>
              <a:rPr lang="sl-SI" dirty="0" smtClean="0"/>
              <a:t> (</a:t>
            </a:r>
            <a:r>
              <a:rPr lang="sl-SI" dirty="0" err="1" smtClean="0"/>
              <a:t>multi</a:t>
            </a:r>
            <a:r>
              <a:rPr lang="sl-SI" dirty="0" smtClean="0"/>
              <a:t> </a:t>
            </a:r>
            <a:r>
              <a:rPr lang="sl-SI" dirty="0" err="1" smtClean="0"/>
              <a:t>lingualism</a:t>
            </a:r>
            <a:r>
              <a:rPr lang="sl-SI" dirty="0" smtClean="0"/>
              <a:t>, more </a:t>
            </a:r>
            <a:r>
              <a:rPr lang="sl-SI" dirty="0" err="1" smtClean="0"/>
              <a:t>typographies</a:t>
            </a:r>
            <a:r>
              <a:rPr lang="sl-SI" dirty="0" smtClean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 smtClean="0"/>
              <a:t>Technical</a:t>
            </a:r>
            <a:r>
              <a:rPr lang="sl-SI" dirty="0" smtClean="0"/>
              <a:t> </a:t>
            </a:r>
            <a:r>
              <a:rPr lang="sl-SI" dirty="0" err="1" smtClean="0"/>
              <a:t>documentation</a:t>
            </a:r>
            <a:r>
              <a:rPr lang="sl-SI" dirty="0" smtClean="0"/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Prepare</a:t>
            </a:r>
            <a:r>
              <a:rPr lang="sl-SI" dirty="0" smtClean="0"/>
              <a:t> </a:t>
            </a:r>
            <a:r>
              <a:rPr lang="sl-SI" dirty="0" err="1" smtClean="0"/>
              <a:t>good</a:t>
            </a:r>
            <a:r>
              <a:rPr lang="sl-SI" dirty="0" smtClean="0"/>
              <a:t> </a:t>
            </a:r>
            <a:r>
              <a:rPr lang="sl-SI" dirty="0" err="1" smtClean="0"/>
              <a:t>technical</a:t>
            </a:r>
            <a:r>
              <a:rPr lang="sl-SI" dirty="0" smtClean="0"/>
              <a:t> </a:t>
            </a:r>
            <a:r>
              <a:rPr lang="sl-SI" dirty="0" err="1" smtClean="0"/>
              <a:t>documentation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anyone</a:t>
            </a:r>
            <a:r>
              <a:rPr lang="sl-SI" dirty="0" smtClean="0"/>
              <a:t> </a:t>
            </a:r>
            <a:r>
              <a:rPr lang="sl-SI" dirty="0" err="1" smtClean="0"/>
              <a:t>who</a:t>
            </a:r>
            <a:r>
              <a:rPr lang="sl-SI" dirty="0" smtClean="0"/>
              <a:t> is </a:t>
            </a:r>
            <a:r>
              <a:rPr lang="sl-SI" dirty="0" err="1" smtClean="0"/>
              <a:t>doing</a:t>
            </a:r>
            <a:r>
              <a:rPr lang="sl-SI" dirty="0" smtClean="0"/>
              <a:t> </a:t>
            </a:r>
            <a:r>
              <a:rPr lang="sl-SI" dirty="0" err="1" smtClean="0"/>
              <a:t>digitization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(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better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documentation</a:t>
            </a:r>
            <a:r>
              <a:rPr lang="sl-SI" dirty="0" smtClean="0"/>
              <a:t>,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less</a:t>
            </a:r>
            <a:r>
              <a:rPr lang="sl-SI" dirty="0" smtClean="0"/>
              <a:t> </a:t>
            </a:r>
            <a:r>
              <a:rPr lang="sl-SI" dirty="0" err="1" smtClean="0"/>
              <a:t>possibility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mistakes</a:t>
            </a:r>
            <a:r>
              <a:rPr lang="sl-SI" dirty="0" smtClean="0"/>
              <a:t>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Decide on formats (jpeg(2000), txt, html, pdf), scan quality (300+ dpi, 4200+ for MF)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Naming</a:t>
            </a:r>
            <a:r>
              <a:rPr lang="sl-SI" dirty="0" smtClean="0"/>
              <a:t> </a:t>
            </a:r>
            <a:r>
              <a:rPr lang="sl-SI" dirty="0" err="1" smtClean="0"/>
              <a:t>files</a:t>
            </a:r>
            <a:r>
              <a:rPr lang="sl-SI" dirty="0" smtClean="0"/>
              <a:t> (DB id)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Decide</a:t>
            </a:r>
            <a:r>
              <a:rPr lang="sl-SI" dirty="0" smtClean="0"/>
              <a:t> on </a:t>
            </a:r>
            <a:r>
              <a:rPr lang="sl-SI" dirty="0" err="1" smtClean="0"/>
              <a:t>metadata</a:t>
            </a:r>
            <a:r>
              <a:rPr lang="sl-SI" dirty="0" smtClean="0"/>
              <a:t> format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 smtClean="0"/>
              <a:t>Scan</a:t>
            </a:r>
            <a:r>
              <a:rPr lang="sl-SI" dirty="0" smtClean="0"/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Hardware</a:t>
            </a:r>
            <a:r>
              <a:rPr lang="sl-SI" dirty="0" smtClean="0"/>
              <a:t>: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MF or </a:t>
            </a:r>
            <a:r>
              <a:rPr lang="sl-SI" dirty="0" err="1" smtClean="0"/>
              <a:t>Paper</a:t>
            </a:r>
            <a:r>
              <a:rPr lang="sl-SI" dirty="0" smtClean="0"/>
              <a:t>?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How</a:t>
            </a:r>
            <a:r>
              <a:rPr lang="sl-SI" dirty="0" smtClean="0"/>
              <a:t> </a:t>
            </a:r>
            <a:r>
              <a:rPr lang="sl-SI" dirty="0" err="1" smtClean="0"/>
              <a:t>much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open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booklet</a:t>
            </a:r>
            <a:r>
              <a:rPr lang="sl-SI" dirty="0" smtClean="0"/>
              <a:t>?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take it </a:t>
            </a:r>
            <a:r>
              <a:rPr lang="sl-SI" dirty="0" err="1" smtClean="0"/>
              <a:t>apart</a:t>
            </a:r>
            <a:r>
              <a:rPr lang="sl-SI" dirty="0" smtClean="0"/>
              <a:t>?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What</a:t>
            </a:r>
            <a:r>
              <a:rPr lang="sl-SI" dirty="0" smtClean="0"/>
              <a:t> is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required</a:t>
            </a:r>
            <a:r>
              <a:rPr lang="sl-SI" dirty="0" smtClean="0"/>
              <a:t> </a:t>
            </a:r>
            <a:r>
              <a:rPr lang="sl-SI" dirty="0" err="1" smtClean="0"/>
              <a:t>resolution</a:t>
            </a:r>
            <a:r>
              <a:rPr lang="sl-SI" dirty="0" smtClean="0"/>
              <a:t>?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What</a:t>
            </a:r>
            <a:r>
              <a:rPr lang="sl-SI" dirty="0" smtClean="0"/>
              <a:t> is </a:t>
            </a:r>
            <a:r>
              <a:rPr lang="sl-SI" dirty="0" err="1" smtClean="0"/>
              <a:t>the</a:t>
            </a:r>
            <a:r>
              <a:rPr lang="sl-SI" dirty="0" smtClean="0"/>
              <a:t> material‘s format?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smtClean="0"/>
              <a:t>Post </a:t>
            </a:r>
            <a:r>
              <a:rPr lang="sl-SI" dirty="0" err="1" smtClean="0"/>
              <a:t>production</a:t>
            </a:r>
            <a:r>
              <a:rPr lang="sl-SI" dirty="0" smtClean="0"/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Improve</a:t>
            </a:r>
            <a:r>
              <a:rPr lang="sl-SI" dirty="0" smtClean="0"/>
              <a:t> </a:t>
            </a:r>
            <a:r>
              <a:rPr lang="sl-SI" dirty="0" err="1" smtClean="0"/>
              <a:t>scans</a:t>
            </a: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OCR, </a:t>
            </a:r>
            <a:r>
              <a:rPr lang="sl-SI" dirty="0" err="1" smtClean="0"/>
              <a:t>create</a:t>
            </a:r>
            <a:r>
              <a:rPr lang="sl-SI" dirty="0" smtClean="0"/>
              <a:t> HTML, TXT </a:t>
            </a:r>
            <a:r>
              <a:rPr lang="sl-SI" dirty="0" err="1" smtClean="0"/>
              <a:t>files</a:t>
            </a: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Create</a:t>
            </a:r>
            <a:r>
              <a:rPr lang="sl-SI" dirty="0" smtClean="0"/>
              <a:t> PDF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 smtClean="0"/>
              <a:t>Metadata</a:t>
            </a:r>
            <a:r>
              <a:rPr lang="sl-SI" dirty="0" smtClean="0"/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Create</a:t>
            </a:r>
            <a:r>
              <a:rPr lang="sl-SI" dirty="0" smtClean="0"/>
              <a:t> </a:t>
            </a:r>
            <a:r>
              <a:rPr lang="sl-SI" dirty="0" err="1" smtClean="0"/>
              <a:t>metadata</a:t>
            </a:r>
            <a:r>
              <a:rPr lang="sl-SI" dirty="0" smtClean="0"/>
              <a:t> (XML) </a:t>
            </a:r>
            <a:r>
              <a:rPr lang="sl-SI" dirty="0" err="1" smtClean="0"/>
              <a:t>manually</a:t>
            </a:r>
            <a:r>
              <a:rPr lang="sl-SI" dirty="0" smtClean="0"/>
              <a:t> or </a:t>
            </a:r>
            <a:r>
              <a:rPr lang="sl-SI" dirty="0" err="1" smtClean="0"/>
              <a:t>automatically</a:t>
            </a:r>
            <a:r>
              <a:rPr lang="sl-SI" dirty="0" smtClean="0"/>
              <a:t> or </a:t>
            </a:r>
            <a:r>
              <a:rPr lang="sl-SI" dirty="0" err="1" smtClean="0"/>
              <a:t>combination</a:t>
            </a:r>
            <a:r>
              <a:rPr lang="sl-SI" dirty="0" smtClean="0"/>
              <a:t> of </a:t>
            </a:r>
            <a:r>
              <a:rPr lang="sl-SI" dirty="0" err="1" smtClean="0"/>
              <a:t>both</a:t>
            </a: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The simpler the schema, less mistakes are made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Extremly exact</a:t>
            </a:r>
            <a:r>
              <a:rPr lang="sl-SI" baseline="0" dirty="0" smtClean="0"/>
              <a:t> guide-lines are necessity</a:t>
            </a: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 smtClean="0"/>
              <a:t>Testing</a:t>
            </a:r>
            <a:r>
              <a:rPr lang="sl-SI" dirty="0" smtClean="0"/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Did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get</a:t>
            </a:r>
            <a:r>
              <a:rPr lang="sl-SI" dirty="0" smtClean="0"/>
              <a:t> </a:t>
            </a:r>
            <a:r>
              <a:rPr lang="sl-SI" dirty="0" err="1" smtClean="0"/>
              <a:t>what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ordered</a:t>
            </a:r>
            <a:r>
              <a:rPr lang="sl-SI" dirty="0" smtClean="0"/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 smtClean="0"/>
              <a:t>Harvesting</a:t>
            </a:r>
            <a:r>
              <a:rPr lang="sl-SI" dirty="0" smtClean="0"/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Conversion</a:t>
            </a:r>
            <a:r>
              <a:rPr lang="sl-SI" dirty="0" smtClean="0"/>
              <a:t> of </a:t>
            </a:r>
            <a:r>
              <a:rPr lang="sl-SI" dirty="0" err="1" smtClean="0"/>
              <a:t>metadata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ingesting</a:t>
            </a:r>
            <a:r>
              <a:rPr lang="sl-SI" dirty="0" smtClean="0"/>
              <a:t> to </a:t>
            </a:r>
            <a:r>
              <a:rPr lang="sl-SI" dirty="0" err="1" smtClean="0"/>
              <a:t>database</a:t>
            </a: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Indexing metadata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 smtClean="0"/>
              <a:t>Archive</a:t>
            </a:r>
            <a:r>
              <a:rPr lang="sl-SI" dirty="0" smtClean="0"/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Put</a:t>
            </a:r>
            <a:r>
              <a:rPr lang="sl-SI" dirty="0" smtClean="0"/>
              <a:t> in a </a:t>
            </a:r>
            <a:r>
              <a:rPr lang="sl-SI" dirty="0" err="1" smtClean="0"/>
              <a:t>repository</a:t>
            </a:r>
            <a:r>
              <a:rPr lang="sl-SI" dirty="0" smtClean="0"/>
              <a:t>, </a:t>
            </a:r>
            <a:r>
              <a:rPr lang="sl-SI" dirty="0" err="1" smtClean="0"/>
              <a:t>backup</a:t>
            </a:r>
            <a:endParaRPr lang="sl-SI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 smtClean="0"/>
          </a:p>
        </p:txBody>
      </p:sp>
      <p:sp>
        <p:nvSpPr>
          <p:cNvPr id="26628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3C2AE4-FA2D-4ACE-8344-E729EFA89202}" type="slidenum">
              <a:rPr lang="sl-SI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smtClean="0"/>
              <a:t>PDFs are resized for web deployment</a:t>
            </a:r>
          </a:p>
        </p:txBody>
      </p:sp>
      <p:sp>
        <p:nvSpPr>
          <p:cNvPr id="27652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894B74-4988-41C4-84AC-DEA81B260F5E}" type="slidenum">
              <a:rPr lang="sl-SI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smtClean="0"/>
              <a:t>4200dpi on 35x24mm film is equial to 300dpi on A2</a:t>
            </a:r>
          </a:p>
        </p:txBody>
      </p:sp>
      <p:sp>
        <p:nvSpPr>
          <p:cNvPr id="2867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74D2E8-CB5D-4F71-98E4-B455307E1F78}" type="slidenum">
              <a:rPr lang="sl-SI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smtClean="0"/>
              <a:t>Zooning – takes a lot of time and effort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smtClean="0"/>
              <a:t>OCR </a:t>
            </a:r>
            <a:r>
              <a:rPr lang="sl-SI" dirty="0" err="1" smtClean="0"/>
              <a:t>mistakes</a:t>
            </a: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Quality of scan (quality control doesn’t pay off)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Language</a:t>
            </a:r>
            <a:r>
              <a:rPr lang="sl-SI" dirty="0" smtClean="0"/>
              <a:t> </a:t>
            </a:r>
            <a:r>
              <a:rPr lang="sl-SI" dirty="0" err="1" smtClean="0"/>
              <a:t>tools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play</a:t>
            </a:r>
            <a:r>
              <a:rPr lang="sl-SI" dirty="0" smtClean="0"/>
              <a:t> </a:t>
            </a:r>
            <a:r>
              <a:rPr lang="sl-SI" dirty="0" err="1" smtClean="0"/>
              <a:t>substantial</a:t>
            </a:r>
            <a:r>
              <a:rPr lang="sl-SI" dirty="0" smtClean="0"/>
              <a:t> role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Software</a:t>
            </a: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smtClean="0"/>
              <a:t>IMPACT </a:t>
            </a:r>
            <a:r>
              <a:rPr lang="sl-SI" dirty="0" err="1" smtClean="0"/>
              <a:t>project</a:t>
            </a:r>
            <a:endParaRPr lang="sl-SI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l-SI" dirty="0" err="1" smtClean="0"/>
              <a:t>Manual</a:t>
            </a:r>
            <a:r>
              <a:rPr lang="sl-SI" dirty="0" smtClean="0"/>
              <a:t> </a:t>
            </a:r>
            <a:r>
              <a:rPr lang="sl-SI" dirty="0" err="1" smtClean="0"/>
              <a:t>correction</a:t>
            </a:r>
            <a:r>
              <a:rPr lang="sl-SI" dirty="0" smtClean="0"/>
              <a:t> (</a:t>
            </a:r>
            <a:r>
              <a:rPr lang="sl-SI" dirty="0" err="1" smtClean="0"/>
              <a:t>experts</a:t>
            </a:r>
            <a:r>
              <a:rPr lang="sl-SI" dirty="0" smtClean="0"/>
              <a:t>, </a:t>
            </a:r>
            <a:r>
              <a:rPr lang="sl-SI" dirty="0" err="1" smtClean="0"/>
              <a:t>users</a:t>
            </a:r>
            <a:r>
              <a:rPr lang="sl-SI" dirty="0" smtClean="0"/>
              <a:t>) – </a:t>
            </a:r>
            <a:r>
              <a:rPr lang="sl-SI" dirty="0" err="1" smtClean="0"/>
              <a:t>Australian</a:t>
            </a:r>
            <a:r>
              <a:rPr lang="sl-SI" dirty="0" smtClean="0"/>
              <a:t> model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sl-SI" dirty="0"/>
          </a:p>
        </p:txBody>
      </p:sp>
      <p:sp>
        <p:nvSpPr>
          <p:cNvPr id="307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8ECBB4-5D24-4572-A910-08B3F4C64B1D}" type="slidenum">
              <a:rPr lang="sl-SI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19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en ko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11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EE4E7E-2395-4984-A35C-548F125BE72A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12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CFF741-D651-4142-AC25-B93530F818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205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C25F-CF8D-4701-AF32-37FF5559D65A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EDE0-3D96-43CA-9889-DC8BBE934B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67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C53C-888F-461E-B58D-9AA9E495A53D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4965-9936-43EF-838F-AAE5C8F2EFC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130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F581-D160-4DFA-9792-A89B87485C04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3742-9117-4280-B725-6D933415261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98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karnice 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7E80-ED7C-474F-BE3A-CC93FAC0CC02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06CBC-0891-4697-94AA-8C04DD5CABD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642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6AFC-4503-412C-96F9-1F1B71545B45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0DA5-2134-4E6D-8E9E-954D7A0748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267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C311-D573-42FE-8D08-AA08EA905E47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133E-A753-43E9-AC90-A86C3DE598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09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0C39-FC46-4472-9169-9766B2894C70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4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413D-CECA-49D9-832D-47381AEE3CC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033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D2A9-3D67-4D95-8228-8649C71763AD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3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2218-E836-4A3A-8859-1EA92498C5B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142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6A30-857A-4370-B3E1-A1B772371472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D4C1-A280-491C-AFC0-57165799C67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43557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16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Pravokotni trikotni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karnice 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1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9ACA8F-7B86-4539-8DA3-2ECCE774D00C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12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6B1533-1A91-45A5-8E0B-2CEC5A5311C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3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hyperlink" Target="http://www.dlib.si/v2/Default.aspx" TargetMode="Externa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ostoročno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0" name="Prostoročno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cxnSp>
        <p:nvCxnSpPr>
          <p:cNvPr id="15" name="Raven ko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l-SI" dirty="0" smtClean="0"/>
              <a:t>Kliknite, če želite urediti slog naslova matrice</a:t>
            </a:r>
            <a:endParaRPr lang="en-US" dirty="0"/>
          </a:p>
        </p:txBody>
      </p:sp>
      <p:sp>
        <p:nvSpPr>
          <p:cNvPr id="1033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BC2FC6-BF3A-42AD-8921-AA3B99B28960}" type="datetime1">
              <a:rPr lang="sl-SI"/>
              <a:pPr>
                <a:defRPr/>
              </a:pPr>
              <a:t>5/19/11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83927C-E470-40E4-B3D5-6AC8C34B7E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1037" name="Picture 2" descr="logo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151288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6" r:id="rId3"/>
    <p:sldLayoutId id="2147483690" r:id="rId4"/>
    <p:sldLayoutId id="2147483697" r:id="rId5"/>
    <p:sldLayoutId id="2147483691" r:id="rId6"/>
    <p:sldLayoutId id="2147483692" r:id="rId7"/>
    <p:sldLayoutId id="2147483698" r:id="rId8"/>
    <p:sldLayoutId id="2147483699" r:id="rId9"/>
    <p:sldLayoutId id="2147483693" r:id="rId10"/>
    <p:sldLayoutId id="2147483694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/>
          <a:ea typeface="+mj-ea"/>
          <a:cs typeface="Calibri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/>
          <a:ea typeface="+mn-ea"/>
          <a:cs typeface="Calibri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/>
          <a:ea typeface="+mn-ea"/>
          <a:cs typeface="Calibri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/>
          <a:ea typeface="+mn-ea"/>
          <a:cs typeface="Calibri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/>
          <a:ea typeface="+mn-ea"/>
          <a:cs typeface="Calibri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Calibri"/>
          <a:ea typeface="+mn-ea"/>
          <a:cs typeface="Calibri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ib.si/v2/Default.aspx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lib.si/v2/Default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250825" y="381000"/>
            <a:ext cx="8610600" cy="2039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600" dirty="0" err="1" smtClean="0"/>
              <a:t>Digitization</a:t>
            </a:r>
            <a:r>
              <a:rPr lang="sl-SI" sz="3600" dirty="0" smtClean="0"/>
              <a:t> of </a:t>
            </a:r>
            <a:r>
              <a:rPr lang="sl-SI" sz="3600" dirty="0" err="1" smtClean="0"/>
              <a:t>old</a:t>
            </a:r>
            <a:r>
              <a:rPr lang="sl-SI" sz="3600" dirty="0" smtClean="0"/>
              <a:t> </a:t>
            </a:r>
            <a:r>
              <a:rPr lang="sl-SI" sz="3600" dirty="0" err="1" smtClean="0"/>
              <a:t>newspapers</a:t>
            </a:r>
            <a:r>
              <a:rPr lang="sl-SI" sz="3600" dirty="0" smtClean="0"/>
              <a:t> in </a:t>
            </a:r>
            <a:r>
              <a:rPr lang="sl-SI" sz="3600" dirty="0" err="1" smtClean="0"/>
              <a:t>National</a:t>
            </a:r>
            <a:r>
              <a:rPr lang="sl-SI" sz="3600" dirty="0" smtClean="0"/>
              <a:t> </a:t>
            </a:r>
            <a:r>
              <a:rPr lang="sl-SI" sz="3600" dirty="0" err="1" smtClean="0"/>
              <a:t>and</a:t>
            </a:r>
            <a:r>
              <a:rPr lang="sl-SI" sz="3600" dirty="0" smtClean="0"/>
              <a:t> </a:t>
            </a:r>
            <a:r>
              <a:rPr lang="sl-SI" sz="3600" dirty="0" err="1" smtClean="0"/>
              <a:t>University</a:t>
            </a:r>
            <a:r>
              <a:rPr lang="sl-SI" sz="3600" dirty="0" smtClean="0"/>
              <a:t> </a:t>
            </a:r>
            <a:r>
              <a:rPr lang="sl-SI" sz="3600" dirty="0" err="1" smtClean="0"/>
              <a:t>Library</a:t>
            </a:r>
            <a:r>
              <a:rPr lang="sl-SI" sz="3600" dirty="0" smtClean="0"/>
              <a:t> of </a:t>
            </a:r>
            <a:r>
              <a:rPr lang="sl-SI" sz="3600" dirty="0" err="1" smtClean="0"/>
              <a:t>Slovenia</a:t>
            </a: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b="0" i="1" dirty="0" smtClean="0"/>
              <a:t>„</a:t>
            </a:r>
            <a:r>
              <a:rPr lang="sl-SI" sz="3600" b="0" i="1" dirty="0" err="1" smtClean="0"/>
              <a:t>best</a:t>
            </a:r>
            <a:r>
              <a:rPr lang="sl-SI" sz="3600" b="0" i="1" dirty="0" smtClean="0"/>
              <a:t> </a:t>
            </a:r>
            <a:r>
              <a:rPr lang="sl-SI" sz="3600" b="0" i="1" dirty="0" err="1" smtClean="0"/>
              <a:t>practice</a:t>
            </a:r>
            <a:r>
              <a:rPr lang="sl-SI" sz="3600" b="0" i="1" dirty="0" smtClean="0"/>
              <a:t>“</a:t>
            </a:r>
            <a:endParaRPr lang="sl-SI" sz="3600" b="0" i="1" dirty="0"/>
          </a:p>
        </p:txBody>
      </p:sp>
      <p:sp>
        <p:nvSpPr>
          <p:cNvPr id="409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636838"/>
            <a:ext cx="8642350" cy="2447925"/>
          </a:xfrm>
        </p:spPr>
        <p:txBody>
          <a:bodyPr>
            <a:normAutofit/>
          </a:bodyPr>
          <a:lstStyle/>
          <a:p>
            <a:pPr marR="0" algn="ctr">
              <a:lnSpc>
                <a:spcPct val="60000"/>
              </a:lnSpc>
            </a:pPr>
            <a:r>
              <a:rPr lang="sl-SI" sz="2200" dirty="0" smtClean="0">
                <a:latin typeface="Calibri" pitchFamily="34" charset="0"/>
                <a:cs typeface="Times New Roman" pitchFamily="18" charset="0"/>
              </a:rPr>
              <a:t>Mojca Šavnik</a:t>
            </a:r>
          </a:p>
          <a:p>
            <a:pPr marR="0" algn="ctr">
              <a:lnSpc>
                <a:spcPct val="60000"/>
              </a:lnSpc>
            </a:pPr>
            <a:r>
              <a:rPr lang="sl-SI" sz="2200" dirty="0" smtClean="0">
                <a:latin typeface="Calibri" pitchFamily="34" charset="0"/>
                <a:cs typeface="Times New Roman" pitchFamily="18" charset="0"/>
              </a:rPr>
              <a:t>Tine </a:t>
            </a:r>
            <a:r>
              <a:rPr lang="sl-SI" sz="2200" dirty="0" smtClean="0">
                <a:latin typeface="Calibri" pitchFamily="34" charset="0"/>
                <a:cs typeface="Times New Roman" pitchFamily="18" charset="0"/>
              </a:rPr>
              <a:t>Musek</a:t>
            </a:r>
          </a:p>
          <a:p>
            <a:pPr marR="0" algn="ctr">
              <a:lnSpc>
                <a:spcPct val="60000"/>
              </a:lnSpc>
            </a:pPr>
            <a:r>
              <a:rPr lang="en-GB" sz="2200" dirty="0">
                <a:latin typeface="Calibri" pitchFamily="34" charset="0"/>
                <a:cs typeface="Times New Roman" pitchFamily="18" charset="0"/>
              </a:rPr>
              <a:t>Na</a:t>
            </a:r>
            <a:r>
              <a:rPr lang="sl-SI" sz="2200" dirty="0">
                <a:latin typeface="Calibri" pitchFamily="34" charset="0"/>
                <a:cs typeface="Times New Roman" pitchFamily="18" charset="0"/>
              </a:rPr>
              <a:t>tional and University Library, Slovenia</a:t>
            </a:r>
          </a:p>
          <a:p>
            <a:pPr marR="0" algn="ctr">
              <a:lnSpc>
                <a:spcPct val="60000"/>
              </a:lnSpc>
            </a:pPr>
            <a:endParaRPr lang="sl-SI" sz="2200" dirty="0" smtClean="0">
              <a:latin typeface="Calibri" pitchFamily="34" charset="0"/>
              <a:cs typeface="Times New Roman" pitchFamily="18" charset="0"/>
            </a:endParaRPr>
          </a:p>
          <a:p>
            <a:pPr marR="0" algn="ctr">
              <a:lnSpc>
                <a:spcPct val="60000"/>
              </a:lnSpc>
            </a:pPr>
            <a:r>
              <a:rPr lang="sl-SI" sz="2200" dirty="0" smtClean="0">
                <a:latin typeface="Calibri" pitchFamily="34" charset="0"/>
                <a:cs typeface="Times New Roman" pitchFamily="18" charset="0"/>
              </a:rPr>
              <a:t>Saša Baždar</a:t>
            </a:r>
            <a:endParaRPr lang="en-GB" sz="2200" dirty="0" smtClean="0">
              <a:latin typeface="Calibri" pitchFamily="34" charset="0"/>
              <a:cs typeface="Times New Roman" pitchFamily="18" charset="0"/>
            </a:endParaRPr>
          </a:p>
          <a:p>
            <a:pPr marR="0" algn="ctr">
              <a:lnSpc>
                <a:spcPct val="60000"/>
              </a:lnSpc>
            </a:pPr>
            <a:r>
              <a:rPr lang="sl-SI" sz="2200" dirty="0" smtClean="0">
                <a:latin typeface="Calibri" pitchFamily="34" charset="0"/>
                <a:cs typeface="Times New Roman" pitchFamily="18" charset="0"/>
              </a:rPr>
              <a:t>MFC</a:t>
            </a:r>
            <a:r>
              <a:rPr lang="sl-SI" sz="2200" dirty="0" smtClean="0">
                <a:latin typeface="Calibri" pitchFamily="34" charset="0"/>
                <a:cs typeface="Times New Roman" pitchFamily="18" charset="0"/>
              </a:rPr>
              <a:t>.2 d.o.o., Slovenia</a:t>
            </a:r>
            <a:endParaRPr lang="en-GB" sz="2200" dirty="0" smtClean="0">
              <a:latin typeface="Calibri" pitchFamily="34" charset="0"/>
              <a:cs typeface="Times New Roman" pitchFamily="18" charset="0"/>
            </a:endParaRPr>
          </a:p>
          <a:p>
            <a:pPr marR="0">
              <a:lnSpc>
                <a:spcPct val="60000"/>
              </a:lnSpc>
            </a:pPr>
            <a:endParaRPr lang="sl-SI" sz="2200" dirty="0" smtClean="0">
              <a:latin typeface="Calibri" pitchFamily="34" charset="0"/>
              <a:cs typeface="Times New Roman" pitchFamily="18" charset="0"/>
            </a:endParaRPr>
          </a:p>
          <a:p>
            <a:pPr marR="0">
              <a:lnSpc>
                <a:spcPct val="60000"/>
              </a:lnSpc>
            </a:pPr>
            <a:r>
              <a:rPr lang="sl-SI" sz="2200" dirty="0" smtClean="0">
                <a:latin typeface="Calibri" pitchFamily="34" charset="0"/>
                <a:cs typeface="Times New Roman" pitchFamily="18" charset="0"/>
              </a:rPr>
              <a:t>6th SEEDI Conference</a:t>
            </a:r>
          </a:p>
          <a:p>
            <a:pPr marR="0">
              <a:lnSpc>
                <a:spcPct val="60000"/>
              </a:lnSpc>
            </a:pPr>
            <a:r>
              <a:rPr lang="sl-SI" sz="2200" dirty="0" smtClean="0">
                <a:latin typeface="Calibri" pitchFamily="34" charset="0"/>
                <a:cs typeface="Times New Roman" pitchFamily="18" charset="0"/>
              </a:rPr>
              <a:t>Zagreb, 18</a:t>
            </a:r>
            <a:r>
              <a:rPr lang="en-GB" sz="2200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sl-SI" sz="2200" dirty="0" smtClean="0">
                <a:latin typeface="Calibri" pitchFamily="34" charset="0"/>
                <a:cs typeface="Times New Roman" pitchFamily="18" charset="0"/>
              </a:rPr>
              <a:t> – 20. May</a:t>
            </a:r>
            <a:r>
              <a:rPr lang="en-GB" sz="2200" dirty="0" smtClean="0">
                <a:latin typeface="Calibri" pitchFamily="34" charset="0"/>
                <a:cs typeface="Times New Roman" pitchFamily="18" charset="0"/>
              </a:rPr>
              <a:t> 20</a:t>
            </a:r>
            <a:r>
              <a:rPr lang="sl-SI" sz="2200" dirty="0" smtClean="0">
                <a:latin typeface="Calibri" pitchFamily="34" charset="0"/>
                <a:cs typeface="Times New Roman" pitchFamily="18" charset="0"/>
              </a:rPr>
              <a:t>11</a:t>
            </a:r>
            <a:endParaRPr lang="en-GB" sz="22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172" name="Picture 2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00663"/>
            <a:ext cx="34274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1"/>
          <p:cNvSpPr>
            <a:spLocks noGrp="1"/>
          </p:cNvSpPr>
          <p:nvPr>
            <p:ph idx="1"/>
          </p:nvPr>
        </p:nvSpPr>
        <p:spPr>
          <a:xfrm>
            <a:off x="539750" y="3213100"/>
            <a:ext cx="8229600" cy="1947863"/>
          </a:xfrm>
        </p:spPr>
        <p:txBody>
          <a:bodyPr/>
          <a:lstStyle/>
          <a:p>
            <a:r>
              <a:rPr lang="sl-SI" smtClean="0">
                <a:latin typeface="Calibri" pitchFamily="34" charset="0"/>
                <a:cs typeface="Calibri" pitchFamily="34" charset="0"/>
              </a:rPr>
              <a:t>JPEG 4200dpi grayscale</a:t>
            </a:r>
          </a:p>
          <a:p>
            <a:r>
              <a:rPr lang="sl-SI" smtClean="0">
                <a:latin typeface="Calibri" pitchFamily="34" charset="0"/>
                <a:cs typeface="Calibri" pitchFamily="34" charset="0"/>
              </a:rPr>
              <a:t>Digitization by issue</a:t>
            </a:r>
          </a:p>
          <a:p>
            <a:r>
              <a:rPr lang="sl-SI" smtClean="0">
                <a:latin typeface="Calibri" pitchFamily="34" charset="0"/>
                <a:cs typeface="Calibri" pitchFamily="34" charset="0"/>
              </a:rPr>
              <a:t>PDF (text behind image)</a:t>
            </a:r>
          </a:p>
          <a:p>
            <a:r>
              <a:rPr lang="sl-SI" smtClean="0">
                <a:latin typeface="Calibri" pitchFamily="34" charset="0"/>
                <a:cs typeface="Calibri" pitchFamily="34" charset="0"/>
              </a:rPr>
              <a:t>Metadata in simplified DCXML (pre-prepared)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 smtClean="0"/>
              <a:t>Example</a:t>
            </a:r>
            <a:r>
              <a:rPr lang="sl-SI" dirty="0" smtClean="0"/>
              <a:t> (Jutro – </a:t>
            </a:r>
            <a:r>
              <a:rPr lang="sl-SI" dirty="0" err="1" smtClean="0"/>
              <a:t>microfilm</a:t>
            </a:r>
            <a:r>
              <a:rPr lang="sl-SI" dirty="0" smtClean="0"/>
              <a:t>)</a:t>
            </a:r>
            <a:endParaRPr lang="sl-SI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412875"/>
            <a:ext cx="7516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Example</a:t>
            </a:r>
            <a:r>
              <a:rPr lang="sl-SI" dirty="0"/>
              <a:t> (Jutro – </a:t>
            </a:r>
            <a:r>
              <a:rPr lang="sl-SI" dirty="0" err="1"/>
              <a:t>microfilm</a:t>
            </a:r>
            <a:r>
              <a:rPr lang="sl-SI" dirty="0"/>
              <a:t>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196975"/>
            <a:ext cx="3317875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esna puščica 3"/>
          <p:cNvSpPr/>
          <p:nvPr/>
        </p:nvSpPr>
        <p:spPr>
          <a:xfrm>
            <a:off x="4140200" y="3357563"/>
            <a:ext cx="576263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76338"/>
            <a:ext cx="3305175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OCR </a:t>
            </a:r>
            <a:r>
              <a:rPr lang="sl-SI" dirty="0" err="1" smtClean="0"/>
              <a:t>problems</a:t>
            </a:r>
            <a:endParaRPr lang="sl-SI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4035425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PoljeZBesedilom 5"/>
          <p:cNvSpPr txBox="1">
            <a:spLocks noChangeArrowheads="1"/>
          </p:cNvSpPr>
          <p:nvPr/>
        </p:nvSpPr>
        <p:spPr bwMode="auto">
          <a:xfrm>
            <a:off x="5184775" y="1412875"/>
            <a:ext cx="24479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KmetovfliJl ftam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(Poleg nemfhkiga.)</a:t>
            </a:r>
          </a:p>
          <a:p>
            <a:pPr algn="ctr"/>
            <a:endParaRPr lang="sl-SI" sz="14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&lt;K?tan kmeta vreden je zhafti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4Sa naf kmet trudi fe ;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Kdor kmeta ffcin saframoti,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• tSam malo vreden je.</a:t>
            </a:r>
          </a:p>
          <a:p>
            <a:pPr algn="ctr"/>
            <a:endParaRPr lang="sl-SI" sz="14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tShe pred, ko folnze gori gre ,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She dela kmet terdo,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In ft'ri, kar v takim' k pridu je;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Vefelje mu je to.</a:t>
            </a:r>
          </a:p>
          <a:p>
            <a:pPr algn="ctr"/>
            <a:endParaRPr lang="sl-SI" sz="14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t V obrasa potu kmet vdobi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tSvoj shivesh ino da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Tud^ meftam ljubi kruli; Pzer bi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Povfot le lakot b'ia!</a:t>
            </a:r>
          </a:p>
          <a:p>
            <a:pPr algn="ctr"/>
            <a:endParaRPr lang="sl-SI" sz="14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De vreden je, naj vfak fposna,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tStan kmetov vfe zhafti!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Kdo ve, kje bi deshela b'la,</a:t>
            </a: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De kmet nje ne redi?</a:t>
            </a:r>
          </a:p>
          <a:p>
            <a:pPr algn="ctr"/>
            <a:endParaRPr lang="sl-SI" sz="140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sl-SI" sz="1400">
                <a:latin typeface="Calibri" pitchFamily="34" charset="0"/>
                <a:cs typeface="Calibri" pitchFamily="34" charset="0"/>
              </a:rPr>
              <a:t>____________ Val. .Stanig *)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8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National</a:t>
            </a:r>
            <a:r>
              <a:rPr lang="sl-SI" sz="44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sl-SI" sz="44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and</a:t>
            </a:r>
            <a:r>
              <a:rPr lang="sl-SI" sz="44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sl-SI" sz="44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University</a:t>
            </a:r>
            <a:r>
              <a:rPr lang="sl-SI" sz="44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sl-SI" sz="44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Library</a:t>
            </a:r>
            <a:endParaRPr lang="sl-SI" sz="4400" dirty="0"/>
          </a:p>
        </p:txBody>
      </p:sp>
      <p:pic>
        <p:nvPicPr>
          <p:cNvPr id="23555" name="Picture 2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151288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80753"/>
            <a:ext cx="3448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3557" name="Pravokotnik 9"/>
          <p:cNvSpPr>
            <a:spLocks noChangeArrowheads="1"/>
          </p:cNvSpPr>
          <p:nvPr/>
        </p:nvSpPr>
        <p:spPr bwMode="auto">
          <a:xfrm>
            <a:off x="1258888" y="1484313"/>
            <a:ext cx="41163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sl-SI" b="1" i="1">
                <a:solidFill>
                  <a:srgbClr val="990000"/>
                </a:solidFill>
              </a:rPr>
              <a:t>mojca.savnik@nuk.uni-lj.si</a:t>
            </a:r>
          </a:p>
          <a:p>
            <a:endParaRPr lang="sl-SI" b="1" i="1">
              <a:solidFill>
                <a:srgbClr val="990000"/>
              </a:solidFill>
            </a:endParaRPr>
          </a:p>
          <a:p>
            <a:r>
              <a:rPr lang="sl-SI" b="1" i="1">
                <a:solidFill>
                  <a:srgbClr val="990000"/>
                </a:solidFill>
              </a:rPr>
              <a:t>tine.musek@nuk.uni-lj.si</a:t>
            </a:r>
          </a:p>
        </p:txBody>
      </p:sp>
      <p:sp>
        <p:nvSpPr>
          <p:cNvPr id="10" name="Naslov 2"/>
          <p:cNvSpPr txBox="1">
            <a:spLocks/>
          </p:cNvSpPr>
          <p:nvPr/>
        </p:nvSpPr>
        <p:spPr>
          <a:xfrm>
            <a:off x="547936" y="2708920"/>
            <a:ext cx="8229600" cy="18002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l-SI" sz="44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MFC.2</a:t>
            </a:r>
            <a:r>
              <a:rPr lang="sl-SI" sz="44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d.o.o.</a:t>
            </a:r>
            <a:endParaRPr lang="sl-SI" sz="4400" dirty="0"/>
          </a:p>
        </p:txBody>
      </p:sp>
      <p:sp>
        <p:nvSpPr>
          <p:cNvPr id="23559" name="Pravokotnik 9"/>
          <p:cNvSpPr>
            <a:spLocks noChangeArrowheads="1"/>
          </p:cNvSpPr>
          <p:nvPr/>
        </p:nvSpPr>
        <p:spPr bwMode="auto">
          <a:xfrm>
            <a:off x="1258888" y="4143375"/>
            <a:ext cx="41163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sl-SI" b="1" i="1">
                <a:solidFill>
                  <a:srgbClr val="990000"/>
                </a:solidFill>
              </a:rPr>
              <a:t>sasa.bazdar@mfc-2.si</a:t>
            </a:r>
          </a:p>
        </p:txBody>
      </p:sp>
      <p:pic>
        <p:nvPicPr>
          <p:cNvPr id="23560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75025"/>
            <a:ext cx="267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 smtClean="0"/>
              <a:t>Digitization</a:t>
            </a:r>
            <a:r>
              <a:rPr lang="sl-SI" dirty="0" smtClean="0"/>
              <a:t> </a:t>
            </a:r>
            <a:r>
              <a:rPr lang="sl-SI" dirty="0" err="1" smtClean="0"/>
              <a:t>process</a:t>
            </a:r>
            <a:endParaRPr lang="sl-SI" dirty="0"/>
          </a:p>
        </p:txBody>
      </p:sp>
      <p:graphicFrame>
        <p:nvGraphicFramePr>
          <p:cNvPr id="6" name="Ograda vsebine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33643666"/>
              </p:ext>
            </p:extLst>
          </p:nvPr>
        </p:nvGraphicFramePr>
        <p:xfrm>
          <a:off x="428596" y="2200795"/>
          <a:ext cx="8358245" cy="324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6" name="Picture 2" descr="C:\TEMP\ICONS\VISTA_Style_Icons\PNG\scann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-315913"/>
            <a:ext cx="2438400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 err="1" smtClean="0"/>
              <a:t>Example</a:t>
            </a:r>
            <a:r>
              <a:rPr lang="sl-SI" sz="3200" dirty="0" smtClean="0"/>
              <a:t> (Kmetijske in rokodelske novice)</a:t>
            </a:r>
            <a:endParaRPr lang="sl-SI" sz="3200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92162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590872" y="4005064"/>
            <a:ext cx="8229600" cy="1512168"/>
          </a:xfrm>
        </p:spPr>
        <p:txBody>
          <a:bodyPr numCol="2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 smtClean="0"/>
              <a:t>JPEG 300dpi 24bit color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 err="1" smtClean="0"/>
              <a:t>Digitization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article</a:t>
            </a:r>
            <a:endParaRPr lang="sl-SI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 smtClean="0"/>
              <a:t>PDF (</a:t>
            </a:r>
            <a:r>
              <a:rPr lang="sl-SI" dirty="0" err="1" smtClean="0"/>
              <a:t>text</a:t>
            </a:r>
            <a:r>
              <a:rPr lang="sl-SI" dirty="0" smtClean="0"/>
              <a:t> </a:t>
            </a:r>
            <a:r>
              <a:rPr lang="sl-SI" dirty="0" err="1" smtClean="0"/>
              <a:t>behind</a:t>
            </a:r>
            <a:r>
              <a:rPr lang="sl-SI" dirty="0" smtClean="0"/>
              <a:t> </a:t>
            </a:r>
            <a:r>
              <a:rPr lang="sl-SI" dirty="0" err="1" smtClean="0"/>
              <a:t>image</a:t>
            </a:r>
            <a:r>
              <a:rPr lang="sl-SI" dirty="0" smtClean="0"/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 err="1" smtClean="0"/>
              <a:t>Metadata</a:t>
            </a:r>
            <a:r>
              <a:rPr lang="sl-SI" dirty="0" smtClean="0"/>
              <a:t> in </a:t>
            </a:r>
            <a:r>
              <a:rPr lang="sl-SI" dirty="0" err="1" smtClean="0"/>
              <a:t>simplified</a:t>
            </a:r>
            <a:r>
              <a:rPr lang="sl-SI" dirty="0" smtClean="0"/>
              <a:t> DCXML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 err="1" smtClean="0"/>
              <a:t>Complicated</a:t>
            </a:r>
            <a:r>
              <a:rPr lang="sl-SI" dirty="0" smtClean="0"/>
              <a:t> OCR</a:t>
            </a:r>
            <a:endParaRPr lang="sl-S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&lt;</a:t>
            </a:r>
            <a:r>
              <a:rPr lang="sl-SI" dirty="0" err="1"/>
              <a:t>clanek</a:t>
            </a:r>
            <a:r>
              <a:rPr lang="sl-SI" dirty="0"/>
              <a:t>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&lt;</a:t>
            </a:r>
            <a:r>
              <a:rPr lang="sl-SI" dirty="0" err="1"/>
              <a:t>title</a:t>
            </a:r>
            <a:r>
              <a:rPr lang="sl-SI" dirty="0"/>
              <a:t>&gt;</a:t>
            </a:r>
            <a:r>
              <a:rPr lang="sl-SI" dirty="0" err="1"/>
              <a:t>Kmetovfki</a:t>
            </a:r>
            <a:r>
              <a:rPr lang="sl-SI" dirty="0"/>
              <a:t> </a:t>
            </a:r>
            <a:r>
              <a:rPr lang="sl-SI" dirty="0" err="1"/>
              <a:t>ftan</a:t>
            </a:r>
            <a:r>
              <a:rPr lang="sl-SI" dirty="0"/>
              <a:t>&lt;/</a:t>
            </a:r>
            <a:r>
              <a:rPr lang="sl-SI" dirty="0" err="1"/>
              <a:t>title</a:t>
            </a:r>
            <a:r>
              <a:rPr lang="sl-SI" dirty="0"/>
              <a:t>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&lt;</a:t>
            </a:r>
            <a:r>
              <a:rPr lang="sl-SI" dirty="0" err="1"/>
              <a:t>creator</a:t>
            </a:r>
            <a:r>
              <a:rPr lang="sl-SI" dirty="0"/>
              <a:t>&gt;Val. .</a:t>
            </a:r>
            <a:r>
              <a:rPr lang="sl-SI" dirty="0" err="1"/>
              <a:t>Stanig</a:t>
            </a:r>
            <a:r>
              <a:rPr lang="sl-SI" dirty="0"/>
              <a:t>&lt;/</a:t>
            </a:r>
            <a:r>
              <a:rPr lang="sl-SI" dirty="0" err="1"/>
              <a:t>creator</a:t>
            </a:r>
            <a:r>
              <a:rPr lang="sl-SI" dirty="0"/>
              <a:t>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&lt;</a:t>
            </a:r>
            <a:r>
              <a:rPr lang="sl-SI" dirty="0" err="1"/>
              <a:t>date</a:t>
            </a:r>
            <a:r>
              <a:rPr lang="sl-SI" dirty="0"/>
              <a:t>&gt;1843&lt;/</a:t>
            </a:r>
            <a:r>
              <a:rPr lang="sl-SI" dirty="0" err="1"/>
              <a:t>date</a:t>
            </a:r>
            <a:r>
              <a:rPr lang="sl-SI" dirty="0"/>
              <a:t>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&lt;</a:t>
            </a:r>
            <a:r>
              <a:rPr lang="sl-SI" dirty="0" err="1" smtClean="0"/>
              <a:t>type</a:t>
            </a:r>
            <a:r>
              <a:rPr lang="sl-SI" dirty="0" smtClean="0"/>
              <a:t>&gt;članek</a:t>
            </a:r>
            <a:r>
              <a:rPr lang="sl-SI" dirty="0"/>
              <a:t>&lt;/</a:t>
            </a:r>
            <a:r>
              <a:rPr lang="sl-SI" dirty="0" err="1"/>
              <a:t>type</a:t>
            </a:r>
            <a:r>
              <a:rPr lang="sl-SI" dirty="0"/>
              <a:t>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&lt;format&gt;</a:t>
            </a:r>
            <a:r>
              <a:rPr lang="sl-SI" dirty="0" err="1" smtClean="0"/>
              <a:t>Letn</a:t>
            </a:r>
            <a:r>
              <a:rPr lang="sl-SI" dirty="0" smtClean="0"/>
              <a:t>. 1, št. 03, str 9&lt;/format&gt;</a:t>
            </a:r>
            <a:endParaRPr lang="sl-SI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&lt;</a:t>
            </a:r>
            <a:r>
              <a:rPr lang="sl-SI" dirty="0" err="1"/>
              <a:t>source</a:t>
            </a:r>
            <a:r>
              <a:rPr lang="sl-SI" dirty="0"/>
              <a:t>&gt;</a:t>
            </a:r>
            <a:r>
              <a:rPr lang="sl-SI" b="1" dirty="0">
                <a:solidFill>
                  <a:srgbClr val="FF0000"/>
                </a:solidFill>
              </a:rPr>
              <a:t>Kmetijske in rokodelske novice</a:t>
            </a:r>
            <a:r>
              <a:rPr lang="sl-SI" dirty="0"/>
              <a:t>&lt;/</a:t>
            </a:r>
            <a:r>
              <a:rPr lang="sl-SI" dirty="0" err="1"/>
              <a:t>source</a:t>
            </a:r>
            <a:r>
              <a:rPr lang="sl-SI" dirty="0"/>
              <a:t>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&lt;</a:t>
            </a:r>
            <a:r>
              <a:rPr lang="sl-SI" dirty="0" err="1"/>
              <a:t>language</a:t>
            </a:r>
            <a:r>
              <a:rPr lang="sl-SI" dirty="0"/>
              <a:t>&gt;slv&lt;/</a:t>
            </a:r>
            <a:r>
              <a:rPr lang="sl-SI" dirty="0" err="1"/>
              <a:t>language</a:t>
            </a:r>
            <a:r>
              <a:rPr lang="sl-SI" dirty="0"/>
              <a:t>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&lt;</a:t>
            </a:r>
            <a:r>
              <a:rPr lang="sl-SI" dirty="0" err="1"/>
              <a:t>relation</a:t>
            </a:r>
            <a:r>
              <a:rPr lang="sl-SI" dirty="0"/>
              <a:t>&gt;1_03_</a:t>
            </a:r>
            <a:r>
              <a:rPr lang="sl-SI" dirty="0" err="1"/>
              <a:t>1.pdf</a:t>
            </a:r>
            <a:r>
              <a:rPr lang="sl-SI" dirty="0"/>
              <a:t>&lt;/</a:t>
            </a:r>
            <a:r>
              <a:rPr lang="sl-SI" dirty="0" err="1"/>
              <a:t>relation</a:t>
            </a:r>
            <a:r>
              <a:rPr lang="sl-SI" dirty="0"/>
              <a:t>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&lt;</a:t>
            </a:r>
            <a:r>
              <a:rPr lang="sl-SI" dirty="0" smtClean="0"/>
              <a:t>id&gt;1_03_1-9-1&lt;/</a:t>
            </a:r>
            <a:r>
              <a:rPr lang="sl-SI" dirty="0"/>
              <a:t>id&gt;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&lt;</a:t>
            </a:r>
            <a:r>
              <a:rPr lang="sl-SI" dirty="0" err="1"/>
              <a:t>scan</a:t>
            </a:r>
            <a:r>
              <a:rPr lang="sl-SI" dirty="0"/>
              <a:t>&gt;1_03-</a:t>
            </a:r>
            <a:r>
              <a:rPr lang="sl-SI" dirty="0" err="1"/>
              <a:t>9.jpg</a:t>
            </a:r>
            <a:r>
              <a:rPr lang="sl-SI" dirty="0"/>
              <a:t>&lt;/</a:t>
            </a:r>
            <a:r>
              <a:rPr lang="sl-SI" dirty="0" err="1"/>
              <a:t>scan</a:t>
            </a:r>
            <a:r>
              <a:rPr lang="sl-SI" dirty="0"/>
              <a:t>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&lt;/</a:t>
            </a:r>
            <a:r>
              <a:rPr lang="sl-SI" dirty="0" err="1"/>
              <a:t>clanek</a:t>
            </a:r>
            <a:r>
              <a:rPr lang="sl-SI" dirty="0"/>
              <a:t>&gt;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 err="1"/>
              <a:t>Example</a:t>
            </a:r>
            <a:r>
              <a:rPr lang="sl-SI" sz="3200" dirty="0"/>
              <a:t> (Kmetijske in rokodelske novice)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 err="1"/>
              <a:t>Example</a:t>
            </a:r>
            <a:r>
              <a:rPr lang="sl-SI" sz="3200" dirty="0"/>
              <a:t> (Kmetijske in rokodelske novice)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393825"/>
            <a:ext cx="8609012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116013" y="1393825"/>
            <a:ext cx="2951162" cy="36195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2843213" y="1412875"/>
            <a:ext cx="576262" cy="234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latin typeface="Calibri" pitchFamily="34" charset="0"/>
                <a:cs typeface="Calibri" pitchFamily="34" charset="0"/>
              </a:rPr>
              <a:t>JPEG 300dpi 24bit color</a:t>
            </a:r>
          </a:p>
          <a:p>
            <a:r>
              <a:rPr lang="sl-SI" smtClean="0">
                <a:latin typeface="Calibri" pitchFamily="34" charset="0"/>
                <a:cs typeface="Calibri" pitchFamily="34" charset="0"/>
              </a:rPr>
              <a:t>Digitization by issue</a:t>
            </a:r>
          </a:p>
          <a:p>
            <a:r>
              <a:rPr lang="sl-SI" smtClean="0">
                <a:latin typeface="Calibri" pitchFamily="34" charset="0"/>
                <a:cs typeface="Calibri" pitchFamily="34" charset="0"/>
              </a:rPr>
              <a:t>PDF (text behind image)</a:t>
            </a:r>
          </a:p>
          <a:p>
            <a:r>
              <a:rPr lang="sl-SI" smtClean="0">
                <a:latin typeface="Calibri" pitchFamily="34" charset="0"/>
                <a:cs typeface="Calibri" pitchFamily="34" charset="0"/>
              </a:rPr>
              <a:t>Metadata in simplified DCXML (pre-prepared)</a:t>
            </a:r>
          </a:p>
          <a:p>
            <a:r>
              <a:rPr lang="sl-SI" smtClean="0">
                <a:latin typeface="Calibri" pitchFamily="34" charset="0"/>
                <a:cs typeface="Calibri" pitchFamily="34" charset="0"/>
              </a:rPr>
              <a:t>Complicated OCR (TXT &amp; HTML)</a:t>
            </a:r>
          </a:p>
          <a:p>
            <a:endParaRPr lang="sl-SI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 smtClean="0"/>
              <a:t>Example</a:t>
            </a:r>
            <a:r>
              <a:rPr lang="sl-SI" dirty="0" smtClean="0"/>
              <a:t> (</a:t>
            </a:r>
            <a:r>
              <a:rPr lang="sl-SI" dirty="0" err="1" smtClean="0"/>
              <a:t>Laibacher</a:t>
            </a:r>
            <a:r>
              <a:rPr lang="sl-SI" dirty="0" smtClean="0"/>
              <a:t> </a:t>
            </a:r>
            <a:r>
              <a:rPr lang="sl-SI" dirty="0" err="1" smtClean="0"/>
              <a:t>Zeitung</a:t>
            </a:r>
            <a:r>
              <a:rPr lang="sl-SI" dirty="0" smtClean="0"/>
              <a:t>)</a:t>
            </a:r>
            <a:endParaRPr lang="sl-SI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6335712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b="1" dirty="0"/>
              <a:t>&lt;?</a:t>
            </a:r>
            <a:r>
              <a:rPr lang="sl-SI" b="1" dirty="0" err="1"/>
              <a:t>xml</a:t>
            </a:r>
            <a:r>
              <a:rPr lang="sl-SI" b="1" dirty="0"/>
              <a:t> </a:t>
            </a:r>
            <a:r>
              <a:rPr lang="sl-SI" b="1" dirty="0" err="1"/>
              <a:t>version</a:t>
            </a:r>
            <a:r>
              <a:rPr lang="sl-SI" b="1" dirty="0"/>
              <a:t>="1.0" </a:t>
            </a:r>
            <a:r>
              <a:rPr lang="sl-SI" b="1" dirty="0" err="1"/>
              <a:t>encoding</a:t>
            </a:r>
            <a:r>
              <a:rPr lang="sl-SI" b="1" dirty="0"/>
              <a:t>="</a:t>
            </a:r>
            <a:r>
              <a:rPr lang="sl-SI" b="1" dirty="0" err="1"/>
              <a:t>windows</a:t>
            </a:r>
            <a:r>
              <a:rPr lang="sl-SI" b="1" dirty="0"/>
              <a:t>-1250" ?&gt;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&lt;</a:t>
            </a:r>
            <a:r>
              <a:rPr lang="sl-SI" dirty="0" err="1"/>
              <a:t>stevilka</a:t>
            </a:r>
            <a:r>
              <a:rPr lang="sl-SI" dirty="0"/>
              <a:t>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 err="1"/>
              <a:t>title</a:t>
            </a:r>
            <a:r>
              <a:rPr lang="sl-SI" dirty="0"/>
              <a:t>&gt;</a:t>
            </a:r>
            <a:r>
              <a:rPr lang="sl-SI" b="1" dirty="0" err="1">
                <a:solidFill>
                  <a:srgbClr val="FF0000"/>
                </a:solidFill>
              </a:rPr>
              <a:t>Laibacher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Zeitung</a:t>
            </a:r>
            <a:r>
              <a:rPr lang="sl-SI" dirty="0"/>
              <a:t>&lt;/</a:t>
            </a:r>
            <a:r>
              <a:rPr lang="sl-SI" dirty="0" err="1"/>
              <a:t>title</a:t>
            </a:r>
            <a:r>
              <a:rPr lang="sl-SI" dirty="0"/>
              <a:t>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 err="1"/>
              <a:t>date</a:t>
            </a:r>
            <a:r>
              <a:rPr lang="sl-SI" dirty="0"/>
              <a:t>&gt;</a:t>
            </a:r>
            <a:r>
              <a:rPr lang="sl-SI" dirty="0">
                <a:solidFill>
                  <a:srgbClr val="000000"/>
                </a:solidFill>
              </a:rPr>
              <a:t>02.01.1904</a:t>
            </a:r>
            <a:r>
              <a:rPr lang="sl-SI" dirty="0"/>
              <a:t>&lt;/</a:t>
            </a:r>
            <a:r>
              <a:rPr lang="sl-SI" dirty="0" err="1"/>
              <a:t>date</a:t>
            </a:r>
            <a:r>
              <a:rPr lang="sl-SI" dirty="0"/>
              <a:t>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 err="1"/>
              <a:t>type</a:t>
            </a:r>
            <a:r>
              <a:rPr lang="sl-SI" dirty="0"/>
              <a:t>&gt;</a:t>
            </a:r>
            <a:r>
              <a:rPr lang="sl-SI" b="1" dirty="0">
                <a:solidFill>
                  <a:srgbClr val="FF0000"/>
                </a:solidFill>
              </a:rPr>
              <a:t>tekstovno gradivo - serijska publikacija</a:t>
            </a:r>
            <a:r>
              <a:rPr lang="sl-SI" dirty="0"/>
              <a:t>&lt;/</a:t>
            </a:r>
            <a:r>
              <a:rPr lang="sl-SI" dirty="0" err="1"/>
              <a:t>type</a:t>
            </a:r>
            <a:r>
              <a:rPr lang="sl-SI" dirty="0"/>
              <a:t>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/>
              <a:t>format&gt;</a:t>
            </a:r>
            <a:r>
              <a:rPr lang="sl-SI" dirty="0">
                <a:solidFill>
                  <a:srgbClr val="000000"/>
                </a:solidFill>
              </a:rPr>
              <a:t>št. 01, 6 strani</a:t>
            </a:r>
            <a:r>
              <a:rPr lang="sl-SI" dirty="0"/>
              <a:t>&lt;/format&gt;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 err="1"/>
              <a:t>source</a:t>
            </a:r>
            <a:r>
              <a:rPr lang="sl-SI" dirty="0"/>
              <a:t>&gt;</a:t>
            </a:r>
            <a:r>
              <a:rPr lang="sl-SI" b="1" dirty="0" err="1">
                <a:solidFill>
                  <a:srgbClr val="FF0000"/>
                </a:solidFill>
              </a:rPr>
              <a:t>Laibacher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Zeitung</a:t>
            </a:r>
            <a:r>
              <a:rPr lang="sl-SI" dirty="0"/>
              <a:t>&lt;/</a:t>
            </a:r>
            <a:r>
              <a:rPr lang="sl-SI" dirty="0" err="1"/>
              <a:t>source</a:t>
            </a:r>
            <a:r>
              <a:rPr lang="sl-SI" dirty="0"/>
              <a:t>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 err="1"/>
              <a:t>language</a:t>
            </a:r>
            <a:r>
              <a:rPr lang="sl-SI" dirty="0"/>
              <a:t>&gt;</a:t>
            </a:r>
            <a:r>
              <a:rPr lang="sl-SI" b="1" dirty="0" err="1">
                <a:solidFill>
                  <a:srgbClr val="FF0000"/>
                </a:solidFill>
              </a:rPr>
              <a:t>ger</a:t>
            </a:r>
            <a:r>
              <a:rPr lang="sl-SI" dirty="0"/>
              <a:t>&lt;/</a:t>
            </a:r>
            <a:r>
              <a:rPr lang="sl-SI" dirty="0" err="1"/>
              <a:t>language</a:t>
            </a:r>
            <a:r>
              <a:rPr lang="sl-SI" dirty="0"/>
              <a:t>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/>
              <a:t>relation</a:t>
            </a:r>
            <a:r>
              <a:rPr lang="sl-SI" dirty="0" smtClean="0"/>
              <a:t>&gt;1904-01-02_01.pdf&lt;</a:t>
            </a:r>
            <a:r>
              <a:rPr lang="sl-SI" dirty="0"/>
              <a:t>/relation&gt;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/>
              <a:t>id&gt;</a:t>
            </a:r>
            <a:r>
              <a:rPr lang="sl-SI" dirty="0">
                <a:solidFill>
                  <a:srgbClr val="000000"/>
                </a:solidFill>
              </a:rPr>
              <a:t>NUK0059350</a:t>
            </a:r>
            <a:r>
              <a:rPr lang="sl-SI" dirty="0"/>
              <a:t>&lt;/id&gt;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 err="1"/>
              <a:t>scans</a:t>
            </a:r>
            <a:r>
              <a:rPr lang="sl-SI" dirty="0"/>
              <a:t>&gt;</a:t>
            </a:r>
            <a:r>
              <a:rPr lang="sl-SI" dirty="0">
                <a:solidFill>
                  <a:srgbClr val="000000"/>
                </a:solidFill>
              </a:rPr>
              <a:t>1904-01-02_01-</a:t>
            </a:r>
            <a:r>
              <a:rPr lang="sl-SI" dirty="0" err="1">
                <a:solidFill>
                  <a:srgbClr val="000000"/>
                </a:solidFill>
              </a:rPr>
              <a:t>001.jpg</a:t>
            </a:r>
            <a:r>
              <a:rPr lang="sl-SI" dirty="0"/>
              <a:t>&lt;/</a:t>
            </a:r>
            <a:r>
              <a:rPr lang="sl-SI" dirty="0" err="1"/>
              <a:t>scans</a:t>
            </a:r>
            <a:r>
              <a:rPr lang="sl-SI" dirty="0"/>
              <a:t>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 err="1"/>
              <a:t>scans</a:t>
            </a:r>
            <a:r>
              <a:rPr lang="sl-SI" dirty="0"/>
              <a:t>&gt;</a:t>
            </a:r>
            <a:r>
              <a:rPr lang="sl-SI" dirty="0">
                <a:solidFill>
                  <a:srgbClr val="000000"/>
                </a:solidFill>
              </a:rPr>
              <a:t>1904-01-02_01-</a:t>
            </a:r>
            <a:r>
              <a:rPr lang="sl-SI" dirty="0" err="1">
                <a:solidFill>
                  <a:srgbClr val="000000"/>
                </a:solidFill>
              </a:rPr>
              <a:t>002.jpg</a:t>
            </a:r>
            <a:r>
              <a:rPr lang="sl-SI" dirty="0"/>
              <a:t>&lt;/</a:t>
            </a:r>
            <a:r>
              <a:rPr lang="sl-SI" dirty="0" err="1"/>
              <a:t>scans</a:t>
            </a:r>
            <a:r>
              <a:rPr lang="sl-SI" dirty="0"/>
              <a:t>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 err="1"/>
              <a:t>scans</a:t>
            </a:r>
            <a:r>
              <a:rPr lang="sl-SI" dirty="0"/>
              <a:t>&gt;</a:t>
            </a:r>
            <a:r>
              <a:rPr lang="sl-SI" dirty="0">
                <a:solidFill>
                  <a:srgbClr val="000000"/>
                </a:solidFill>
              </a:rPr>
              <a:t>1904-01-02_01-</a:t>
            </a:r>
            <a:r>
              <a:rPr lang="sl-SI" dirty="0" err="1">
                <a:solidFill>
                  <a:srgbClr val="000000"/>
                </a:solidFill>
              </a:rPr>
              <a:t>003.jpg</a:t>
            </a:r>
            <a:r>
              <a:rPr lang="sl-SI" dirty="0"/>
              <a:t>&lt;/</a:t>
            </a:r>
            <a:r>
              <a:rPr lang="sl-SI" dirty="0" err="1"/>
              <a:t>scans</a:t>
            </a:r>
            <a:r>
              <a:rPr lang="sl-SI" dirty="0"/>
              <a:t>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 err="1"/>
              <a:t>scans</a:t>
            </a:r>
            <a:r>
              <a:rPr lang="sl-SI" dirty="0"/>
              <a:t>&gt;</a:t>
            </a:r>
            <a:r>
              <a:rPr lang="sl-SI" dirty="0">
                <a:solidFill>
                  <a:srgbClr val="000000"/>
                </a:solidFill>
              </a:rPr>
              <a:t>1904-01-02_01-</a:t>
            </a:r>
            <a:r>
              <a:rPr lang="sl-SI" dirty="0" err="1">
                <a:solidFill>
                  <a:srgbClr val="000000"/>
                </a:solidFill>
              </a:rPr>
              <a:t>004.jpg</a:t>
            </a:r>
            <a:r>
              <a:rPr lang="sl-SI" dirty="0"/>
              <a:t>&lt;/</a:t>
            </a:r>
            <a:r>
              <a:rPr lang="sl-SI" dirty="0" err="1"/>
              <a:t>scans</a:t>
            </a:r>
            <a:r>
              <a:rPr lang="sl-SI" dirty="0"/>
              <a:t>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 err="1"/>
              <a:t>scans</a:t>
            </a:r>
            <a:r>
              <a:rPr lang="sl-SI" dirty="0"/>
              <a:t>&gt;</a:t>
            </a:r>
            <a:r>
              <a:rPr lang="sl-SI" dirty="0">
                <a:solidFill>
                  <a:srgbClr val="000000"/>
                </a:solidFill>
              </a:rPr>
              <a:t>1904-01-02_01-</a:t>
            </a:r>
            <a:r>
              <a:rPr lang="sl-SI" dirty="0" err="1">
                <a:solidFill>
                  <a:srgbClr val="000000"/>
                </a:solidFill>
              </a:rPr>
              <a:t>005.jpg</a:t>
            </a:r>
            <a:r>
              <a:rPr lang="sl-SI" dirty="0"/>
              <a:t>&lt;/</a:t>
            </a:r>
            <a:r>
              <a:rPr lang="sl-SI" dirty="0" err="1"/>
              <a:t>scans</a:t>
            </a:r>
            <a:r>
              <a:rPr lang="sl-SI" dirty="0"/>
              <a:t>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      &lt;</a:t>
            </a:r>
            <a:r>
              <a:rPr lang="sl-SI" dirty="0" err="1"/>
              <a:t>scans</a:t>
            </a:r>
            <a:r>
              <a:rPr lang="sl-SI" dirty="0"/>
              <a:t>&gt;</a:t>
            </a:r>
            <a:r>
              <a:rPr lang="sl-SI" dirty="0">
                <a:solidFill>
                  <a:srgbClr val="000000"/>
                </a:solidFill>
              </a:rPr>
              <a:t>1904-01-02_01-</a:t>
            </a:r>
            <a:r>
              <a:rPr lang="sl-SI" dirty="0" err="1">
                <a:solidFill>
                  <a:srgbClr val="000000"/>
                </a:solidFill>
              </a:rPr>
              <a:t>006.jpg</a:t>
            </a:r>
            <a:r>
              <a:rPr lang="sl-SI" dirty="0"/>
              <a:t>&lt;/</a:t>
            </a:r>
            <a:r>
              <a:rPr lang="sl-SI" dirty="0" err="1"/>
              <a:t>scans</a:t>
            </a:r>
            <a:r>
              <a:rPr lang="sl-SI" dirty="0"/>
              <a:t>&gt;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&lt;/</a:t>
            </a:r>
            <a:r>
              <a:rPr lang="sl-SI" dirty="0" err="1"/>
              <a:t>stevilka</a:t>
            </a:r>
            <a:r>
              <a:rPr lang="sl-SI" dirty="0"/>
              <a:t>&gt;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Example</a:t>
            </a:r>
            <a:r>
              <a:rPr lang="sl-SI" dirty="0"/>
              <a:t> (</a:t>
            </a:r>
            <a:r>
              <a:rPr lang="sl-SI" dirty="0" err="1"/>
              <a:t>Laibacher</a:t>
            </a:r>
            <a:r>
              <a:rPr lang="sl-SI" dirty="0"/>
              <a:t> </a:t>
            </a:r>
            <a:r>
              <a:rPr lang="sl-SI" dirty="0" err="1"/>
              <a:t>Zeitung</a:t>
            </a:r>
            <a:r>
              <a:rPr lang="sl-SI" dirty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Example</a:t>
            </a:r>
            <a:r>
              <a:rPr lang="sl-SI" dirty="0"/>
              <a:t> (</a:t>
            </a:r>
            <a:r>
              <a:rPr lang="sl-SI" dirty="0" err="1"/>
              <a:t>Laibacher</a:t>
            </a:r>
            <a:r>
              <a:rPr lang="sl-SI" dirty="0"/>
              <a:t> </a:t>
            </a:r>
            <a:r>
              <a:rPr lang="sl-SI" dirty="0" err="1"/>
              <a:t>Zeitung</a:t>
            </a:r>
            <a:r>
              <a:rPr lang="sl-SI" dirty="0"/>
              <a:t>)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777716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900113" y="3963988"/>
            <a:ext cx="2447925" cy="18573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Example</a:t>
            </a:r>
            <a:r>
              <a:rPr lang="sl-SI" dirty="0"/>
              <a:t> (</a:t>
            </a:r>
            <a:r>
              <a:rPr lang="sl-SI" dirty="0" err="1"/>
              <a:t>Laibacher</a:t>
            </a:r>
            <a:r>
              <a:rPr lang="sl-SI" dirty="0"/>
              <a:t> </a:t>
            </a:r>
            <a:r>
              <a:rPr lang="sl-SI" dirty="0" err="1"/>
              <a:t>Zeitung</a:t>
            </a:r>
            <a:r>
              <a:rPr lang="sl-SI" dirty="0"/>
              <a:t>)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31003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310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Izvo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4856</TotalTime>
  <Words>946</Words>
  <Application>Microsoft Macintosh PowerPoint</Application>
  <PresentationFormat>On-screen Show (4:3)</PresentationFormat>
  <Paragraphs>161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Stekanje</vt:lpstr>
      <vt:lpstr>Digitization of old newspapers in National and University Library of Slovenia „best practice“</vt:lpstr>
      <vt:lpstr>Digitization process</vt:lpstr>
      <vt:lpstr>Example (Kmetijske in rokodelske novice)</vt:lpstr>
      <vt:lpstr>Example (Kmetijske in rokodelske novice)</vt:lpstr>
      <vt:lpstr>Example (Kmetijske in rokodelske novice)</vt:lpstr>
      <vt:lpstr>Example (Laibacher Zeitung)</vt:lpstr>
      <vt:lpstr>Example (Laibacher Zeitung)</vt:lpstr>
      <vt:lpstr>Example (Laibacher Zeitung)</vt:lpstr>
      <vt:lpstr>Example (Laibacher Zeitung)</vt:lpstr>
      <vt:lpstr>Example (Jutro – microfilm)</vt:lpstr>
      <vt:lpstr>Example (Jutro – microfilm)</vt:lpstr>
      <vt:lpstr>OCR problems</vt:lpstr>
      <vt:lpstr>National and University Library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dpokorn</dc:creator>
  <cp:lastModifiedBy>Garach</cp:lastModifiedBy>
  <cp:revision>232</cp:revision>
  <dcterms:created xsi:type="dcterms:W3CDTF">2011-03-27T09:12:20Z</dcterms:created>
  <dcterms:modified xsi:type="dcterms:W3CDTF">2011-05-19T07:41:57Z</dcterms:modified>
</cp:coreProperties>
</file>